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691" r:id="rId2"/>
    <p:sldMasterId id="2147483648" r:id="rId3"/>
    <p:sldMasterId id="2147483661" r:id="rId4"/>
    <p:sldMasterId id="2147483739" r:id="rId5"/>
    <p:sldMasterId id="2147483755" r:id="rId6"/>
    <p:sldMasterId id="2147483770" r:id="rId7"/>
  </p:sldMasterIdLst>
  <p:notesMasterIdLst>
    <p:notesMasterId r:id="rId30"/>
  </p:notesMasterIdLst>
  <p:handoutMasterIdLst>
    <p:handoutMasterId r:id="rId31"/>
  </p:handoutMasterIdLst>
  <p:sldIdLst>
    <p:sldId id="5775" r:id="rId8"/>
    <p:sldId id="5787" r:id="rId9"/>
    <p:sldId id="5776" r:id="rId10"/>
    <p:sldId id="2719" r:id="rId11"/>
    <p:sldId id="5784" r:id="rId12"/>
    <p:sldId id="534" r:id="rId13"/>
    <p:sldId id="2594" r:id="rId14"/>
    <p:sldId id="2718" r:id="rId15"/>
    <p:sldId id="2727" r:id="rId16"/>
    <p:sldId id="2720" r:id="rId17"/>
    <p:sldId id="5779" r:id="rId18"/>
    <p:sldId id="2704" r:id="rId19"/>
    <p:sldId id="5785" r:id="rId20"/>
    <p:sldId id="5786" r:id="rId21"/>
    <p:sldId id="2702" r:id="rId22"/>
    <p:sldId id="2698" r:id="rId23"/>
    <p:sldId id="5781" r:id="rId24"/>
    <p:sldId id="2705" r:id="rId25"/>
    <p:sldId id="5780" r:id="rId26"/>
    <p:sldId id="5773" r:id="rId27"/>
    <p:sldId id="5788" r:id="rId28"/>
    <p:sldId id="5789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0A4D9E"/>
    <a:srgbClr val="80BDD2"/>
    <a:srgbClr val="7CC3D6"/>
    <a:srgbClr val="48CE24"/>
    <a:srgbClr val="FF7453"/>
    <a:srgbClr val="FF552D"/>
    <a:srgbClr val="DA3BFF"/>
    <a:srgbClr val="D7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6433" autoAdjust="0"/>
  </p:normalViewPr>
  <p:slideViewPr>
    <p:cSldViewPr>
      <p:cViewPr varScale="1">
        <p:scale>
          <a:sx n="107" d="100"/>
          <a:sy n="107" d="100"/>
        </p:scale>
        <p:origin x="612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0E403EA-4688-476D-BB65-A915343F3536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7DB768-43A0-40E2-8731-CFDF27FBC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422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1F8CBD-288F-4147-8EB6-55A48678FD54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C81A43-8181-4FF6-8352-32D2C852EC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7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8128A-975C-152D-D4C4-37AE2472C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8953D-E390-5334-FAD8-2F82613F0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C2579-4E5D-8C11-13E3-3537D1499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4EE83-DFEB-9332-A5D5-D69C16845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9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2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954E4-8A3F-A25E-3C98-8DA2FBB44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25574-A121-914D-635D-0D5AB96D6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06A2-B3D3-19ED-A292-C41E4507B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387CB-A133-9D7D-DADC-7F87AE53D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01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599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CFA6B-AE57-270C-38E0-9F89816A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8D285-0D9D-F391-5FB3-7B32D3078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58490-004D-EE4B-BEC5-19311C6C5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FFEAC-52FC-D80B-CAD9-F406D6671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4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09779-DD8D-143E-6C5C-A059B54E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048F8-E374-8A38-E2D2-73B368D6D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B7CCC-9BE1-6A86-A0E1-FEF5D0E2F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C595-75D5-62F6-9F99-5DD384ABD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75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5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17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46074-C095-8084-DD63-E6C253AF9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42926-A71D-0E73-563F-49C7C521D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4C3EB-0094-838F-56A7-0D2E39163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13F37-B11E-737B-FC0E-924C1B657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63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600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E249-6F29-C97C-30B2-83ED5D224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F4B68-92A0-FABE-8F23-36C7396DE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231C0-D5AE-D280-00F0-67378281D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54AD0-C599-AF79-6C23-B4DE4E977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4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F2A21-2747-CA34-36F0-AED8235A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4C038-BFC6-2FDC-32E7-E4214AB55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3D27B-94ED-AB0F-A5B0-73B9CE6B9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7AA2D-976B-2FC2-4E21-27069A037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58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5FD19-0847-60E5-FF7D-8ABEF35C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33C68-70D3-7D62-77FE-8A6C25155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58633-51D5-B9A6-DF5B-660610AC4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9BA94-299C-2AD9-443D-C24DE9E0B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50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73637-29D7-1323-483C-CEE671FE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E4CB9-FD50-CAA9-2D07-D8541454B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286B7-10BD-E567-463B-F2A0E5C79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DFEDD-F9C4-3745-9242-F50A9538D4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2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C5B7D-C376-3914-EB9B-608142EA7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B8BBF-5E67-D923-417C-1BB4BEC07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3660F-21A4-94FE-E090-4E35CC11E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A0D4-7690-A3DE-9AF8-186ACF19E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67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8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E2B54-FADC-F88E-A5CB-649387E1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726EC-0722-E654-E975-CC1F01750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7C182-62D0-0247-143E-F7AF068AD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A17C4-CB1A-FB51-D5E8-F75486AF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1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99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1A43-8181-4FF6-8352-32D2C852E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5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7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1C682-B107-4010-AAAA-8F15CA36F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94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257300"/>
            <a:ext cx="10946424" cy="3971041"/>
          </a:xfrm>
        </p:spPr>
        <p:txBody>
          <a:bodyPr anchor="ctr"/>
          <a:lstStyle>
            <a:lvl1pPr marL="342900" indent="-342900">
              <a:buFont typeface="Wingdings" panose="05000000000000000000" pitchFamily="2" charset="2"/>
              <a:buChar char="§"/>
              <a:defRPr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  <a:lvl2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2pPr>
            <a:lvl3pPr marL="1200150" indent="-285750">
              <a:buFont typeface="Wingdings" panose="05000000000000000000" pitchFamily="2" charset="2"/>
              <a:buChar char="ü"/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3pPr>
            <a:lvl4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4pPr>
            <a:lvl5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58555" y="6057679"/>
            <a:ext cx="1150111" cy="617020"/>
            <a:chOff x="5863568" y="5365595"/>
            <a:chExt cx="1954788" cy="10487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568" y="5365595"/>
              <a:ext cx="1954788" cy="10487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1129" y="5909524"/>
              <a:ext cx="363394" cy="372957"/>
            </a:xfrm>
            <a:prstGeom prst="rect">
              <a:avLst/>
            </a:prstGeom>
          </p:spPr>
        </p:pic>
      </p:grpSp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571499" y="360363"/>
            <a:ext cx="5389685" cy="712787"/>
          </a:xfrm>
        </p:spPr>
        <p:txBody>
          <a:bodyPr/>
          <a:lstStyle>
            <a:lvl1pPr marL="0" indent="0" algn="r">
              <a:buNone/>
              <a:defRPr lang="en-US" sz="2800" b="1" kern="1200" cap="small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5863568" y="360363"/>
            <a:ext cx="5654355" cy="712787"/>
          </a:xfrm>
        </p:spPr>
        <p:txBody>
          <a:bodyPr/>
          <a:lstStyle>
            <a:lvl1pPr marL="0" indent="0" algn="l">
              <a:buNone/>
              <a:defRPr lang="en-US" sz="2800" b="1" kern="1200" cap="sm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| 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ED3D2-ADEB-4FFA-82BB-76E74D7706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73" y="5745583"/>
            <a:ext cx="3623027" cy="10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5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75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0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257300"/>
            <a:ext cx="10946424" cy="3971041"/>
          </a:xfrm>
        </p:spPr>
        <p:txBody>
          <a:bodyPr anchor="ctr"/>
          <a:lstStyle>
            <a:lvl1pPr marL="342900" indent="-342900">
              <a:buFont typeface="Wingdings" panose="05000000000000000000" pitchFamily="2" charset="2"/>
              <a:buChar char="§"/>
              <a:defRPr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  <a:lvl2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2pPr>
            <a:lvl3pPr marL="1200150" indent="-285750">
              <a:buFont typeface="Wingdings" panose="05000000000000000000" pitchFamily="2" charset="2"/>
              <a:buChar char="ü"/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3pPr>
            <a:lvl4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4pPr>
            <a:lvl5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58555" y="6057679"/>
            <a:ext cx="1150111" cy="617020"/>
            <a:chOff x="5863568" y="5365595"/>
            <a:chExt cx="1954788" cy="10487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568" y="5365595"/>
              <a:ext cx="1954788" cy="10487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1129" y="5909524"/>
              <a:ext cx="363394" cy="372957"/>
            </a:xfrm>
            <a:prstGeom prst="rect">
              <a:avLst/>
            </a:prstGeom>
          </p:spPr>
        </p:pic>
      </p:grpSp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571499" y="360363"/>
            <a:ext cx="5389685" cy="712787"/>
          </a:xfrm>
        </p:spPr>
        <p:txBody>
          <a:bodyPr/>
          <a:lstStyle>
            <a:lvl1pPr marL="0" indent="0" algn="r">
              <a:buNone/>
              <a:defRPr lang="en-US" sz="2800" b="1" kern="1200" cap="small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5863568" y="360363"/>
            <a:ext cx="5654355" cy="712787"/>
          </a:xfrm>
        </p:spPr>
        <p:txBody>
          <a:bodyPr/>
          <a:lstStyle>
            <a:lvl1pPr marL="0" indent="0" algn="l">
              <a:buNone/>
              <a:defRPr lang="en-US" sz="2800" b="1" kern="1200" cap="sm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| 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ED3D2-ADEB-4FFA-82BB-76E74D7706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73" y="5745583"/>
            <a:ext cx="3623027" cy="10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8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920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705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4"/>
          <p:cNvSpPr>
            <a:spLocks noGrp="1"/>
          </p:cNvSpPr>
          <p:nvPr>
            <p:ph type="media" sz="quarter" idx="16" hasCustomPrompt="1"/>
          </p:nvPr>
        </p:nvSpPr>
        <p:spPr>
          <a:xfrm>
            <a:off x="0" y="0"/>
            <a:ext cx="12192000" cy="495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sz="2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Insert Your Video Sample Here</a:t>
            </a:r>
          </a:p>
        </p:txBody>
      </p:sp>
    </p:spTree>
    <p:extLst>
      <p:ext uri="{BB962C8B-B14F-4D97-AF65-F5344CB8AC3E}">
        <p14:creationId xmlns:p14="http://schemas.microsoft.com/office/powerpoint/2010/main" val="40268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11201" y="160020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711201" y="330454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711201" y="5023667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620933" y="160020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6620933" y="330454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5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3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6620933" y="5023667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6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676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3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112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cxnSp>
        <p:nvCxnSpPr>
          <p:cNvPr id="65" name="Straight Connector 64"/>
          <p:cNvCxnSpPr/>
          <p:nvPr userDrawn="1"/>
        </p:nvCxnSpPr>
        <p:spPr>
          <a:xfrm flipH="1">
            <a:off x="609600" y="3056044"/>
            <a:ext cx="111384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3688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1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80264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609600" y="4914500"/>
            <a:ext cx="111384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112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4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3688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5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80264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6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7112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43688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3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80264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493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8" y="4343400"/>
            <a:ext cx="5074221" cy="20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3267" y="4343400"/>
            <a:ext cx="5074221" cy="20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771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8" y="1711037"/>
            <a:ext cx="4471039" cy="335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852803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406407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960012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133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Up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4049971" y="2401020"/>
            <a:ext cx="1777792" cy="3151627"/>
          </a:xfrm>
          <a:custGeom>
            <a:avLst/>
            <a:gdLst>
              <a:gd name="connsiteX0" fmla="*/ 9813 w 1333344"/>
              <a:gd name="connsiteY0" fmla="*/ 0 h 2363720"/>
              <a:gd name="connsiteX1" fmla="*/ 1323531 w 1333344"/>
              <a:gd name="connsiteY1" fmla="*/ 0 h 2363720"/>
              <a:gd name="connsiteX2" fmla="*/ 1333344 w 1333344"/>
              <a:gd name="connsiteY2" fmla="*/ 9813 h 2363720"/>
              <a:gd name="connsiteX3" fmla="*/ 1333344 w 1333344"/>
              <a:gd name="connsiteY3" fmla="*/ 2353907 h 2363720"/>
              <a:gd name="connsiteX4" fmla="*/ 1323531 w 1333344"/>
              <a:gd name="connsiteY4" fmla="*/ 2363720 h 2363720"/>
              <a:gd name="connsiteX5" fmla="*/ 9813 w 1333344"/>
              <a:gd name="connsiteY5" fmla="*/ 2363720 h 2363720"/>
              <a:gd name="connsiteX6" fmla="*/ 0 w 1333344"/>
              <a:gd name="connsiteY6" fmla="*/ 2353907 h 2363720"/>
              <a:gd name="connsiteX7" fmla="*/ 0 w 1333344"/>
              <a:gd name="connsiteY7" fmla="*/ 9813 h 2363720"/>
              <a:gd name="connsiteX8" fmla="*/ 9813 w 1333344"/>
              <a:gd name="connsiteY8" fmla="*/ 0 h 23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344" h="2363720">
                <a:moveTo>
                  <a:pt x="9813" y="0"/>
                </a:moveTo>
                <a:lnTo>
                  <a:pt x="1323531" y="0"/>
                </a:lnTo>
                <a:cubicBezTo>
                  <a:pt x="1328951" y="0"/>
                  <a:pt x="1333344" y="4393"/>
                  <a:pt x="1333344" y="9813"/>
                </a:cubicBezTo>
                <a:lnTo>
                  <a:pt x="1333344" y="2353907"/>
                </a:lnTo>
                <a:cubicBezTo>
                  <a:pt x="1333344" y="2359327"/>
                  <a:pt x="1328951" y="2363720"/>
                  <a:pt x="1323531" y="2363720"/>
                </a:cubicBezTo>
                <a:lnTo>
                  <a:pt x="9813" y="2363720"/>
                </a:lnTo>
                <a:cubicBezTo>
                  <a:pt x="4393" y="2363720"/>
                  <a:pt x="0" y="2359327"/>
                  <a:pt x="0" y="2353907"/>
                </a:cubicBezTo>
                <a:lnTo>
                  <a:pt x="0" y="9813"/>
                </a:lnTo>
                <a:cubicBezTo>
                  <a:pt x="0" y="4393"/>
                  <a:pt x="4393" y="0"/>
                  <a:pt x="98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 hasCustomPrompt="1"/>
          </p:nvPr>
        </p:nvSpPr>
        <p:spPr>
          <a:xfrm>
            <a:off x="6384353" y="2401020"/>
            <a:ext cx="1777792" cy="3151627"/>
          </a:xfrm>
          <a:custGeom>
            <a:avLst/>
            <a:gdLst>
              <a:gd name="connsiteX0" fmla="*/ 9813 w 1333344"/>
              <a:gd name="connsiteY0" fmla="*/ 0 h 2363720"/>
              <a:gd name="connsiteX1" fmla="*/ 1323531 w 1333344"/>
              <a:gd name="connsiteY1" fmla="*/ 0 h 2363720"/>
              <a:gd name="connsiteX2" fmla="*/ 1333344 w 1333344"/>
              <a:gd name="connsiteY2" fmla="*/ 9813 h 2363720"/>
              <a:gd name="connsiteX3" fmla="*/ 1333344 w 1333344"/>
              <a:gd name="connsiteY3" fmla="*/ 2353907 h 2363720"/>
              <a:gd name="connsiteX4" fmla="*/ 1323531 w 1333344"/>
              <a:gd name="connsiteY4" fmla="*/ 2363720 h 2363720"/>
              <a:gd name="connsiteX5" fmla="*/ 9813 w 1333344"/>
              <a:gd name="connsiteY5" fmla="*/ 2363720 h 2363720"/>
              <a:gd name="connsiteX6" fmla="*/ 0 w 1333344"/>
              <a:gd name="connsiteY6" fmla="*/ 2353907 h 2363720"/>
              <a:gd name="connsiteX7" fmla="*/ 0 w 1333344"/>
              <a:gd name="connsiteY7" fmla="*/ 9813 h 2363720"/>
              <a:gd name="connsiteX8" fmla="*/ 9813 w 1333344"/>
              <a:gd name="connsiteY8" fmla="*/ 0 h 23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344" h="2363720">
                <a:moveTo>
                  <a:pt x="9813" y="0"/>
                </a:moveTo>
                <a:lnTo>
                  <a:pt x="1323531" y="0"/>
                </a:lnTo>
                <a:cubicBezTo>
                  <a:pt x="1328951" y="0"/>
                  <a:pt x="1333344" y="4393"/>
                  <a:pt x="1333344" y="9813"/>
                </a:cubicBezTo>
                <a:lnTo>
                  <a:pt x="1333344" y="2353907"/>
                </a:lnTo>
                <a:cubicBezTo>
                  <a:pt x="1333344" y="2359327"/>
                  <a:pt x="1328951" y="2363720"/>
                  <a:pt x="1323531" y="2363720"/>
                </a:cubicBezTo>
                <a:lnTo>
                  <a:pt x="9813" y="2363720"/>
                </a:lnTo>
                <a:cubicBezTo>
                  <a:pt x="4393" y="2363720"/>
                  <a:pt x="0" y="2359327"/>
                  <a:pt x="0" y="2353907"/>
                </a:cubicBezTo>
                <a:lnTo>
                  <a:pt x="0" y="9813"/>
                </a:lnTo>
                <a:cubicBezTo>
                  <a:pt x="0" y="4393"/>
                  <a:pt x="4393" y="0"/>
                  <a:pt x="98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844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9" y="1870880"/>
            <a:ext cx="4908153" cy="4301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374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315200" y="1532467"/>
            <a:ext cx="4267200" cy="487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974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337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48200"/>
            <a:ext cx="121920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648200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582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695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338854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169708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8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448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630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4"/>
          <p:cNvSpPr>
            <a:spLocks noGrp="1"/>
          </p:cNvSpPr>
          <p:nvPr>
            <p:ph type="media" sz="quarter" idx="16" hasCustomPrompt="1"/>
          </p:nvPr>
        </p:nvSpPr>
        <p:spPr>
          <a:xfrm>
            <a:off x="0" y="0"/>
            <a:ext cx="12192000" cy="495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sz="2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Insert Your Video Sample Here</a:t>
            </a:r>
          </a:p>
        </p:txBody>
      </p:sp>
    </p:spTree>
    <p:extLst>
      <p:ext uri="{BB962C8B-B14F-4D97-AF65-F5344CB8AC3E}">
        <p14:creationId xmlns:p14="http://schemas.microsoft.com/office/powerpoint/2010/main" val="22698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11201" y="160020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711201" y="330454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711201" y="5023667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620933" y="160020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6620933" y="330454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5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3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6620933" y="5023667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6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312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112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cxnSp>
        <p:nvCxnSpPr>
          <p:cNvPr id="65" name="Straight Connector 64"/>
          <p:cNvCxnSpPr/>
          <p:nvPr userDrawn="1"/>
        </p:nvCxnSpPr>
        <p:spPr>
          <a:xfrm flipH="1">
            <a:off x="609600" y="3056044"/>
            <a:ext cx="111384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3688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1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80264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609600" y="4914500"/>
            <a:ext cx="111384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112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4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3688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5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80264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6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7112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43688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3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80264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687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8" y="4343400"/>
            <a:ext cx="5074221" cy="20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3267" y="4343400"/>
            <a:ext cx="5074221" cy="20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8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8" y="1711037"/>
            <a:ext cx="4471039" cy="335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852803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406407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960012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019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4049971" y="2401020"/>
            <a:ext cx="1777792" cy="3151627"/>
          </a:xfrm>
          <a:custGeom>
            <a:avLst/>
            <a:gdLst>
              <a:gd name="connsiteX0" fmla="*/ 9813 w 1333344"/>
              <a:gd name="connsiteY0" fmla="*/ 0 h 2363720"/>
              <a:gd name="connsiteX1" fmla="*/ 1323531 w 1333344"/>
              <a:gd name="connsiteY1" fmla="*/ 0 h 2363720"/>
              <a:gd name="connsiteX2" fmla="*/ 1333344 w 1333344"/>
              <a:gd name="connsiteY2" fmla="*/ 9813 h 2363720"/>
              <a:gd name="connsiteX3" fmla="*/ 1333344 w 1333344"/>
              <a:gd name="connsiteY3" fmla="*/ 2353907 h 2363720"/>
              <a:gd name="connsiteX4" fmla="*/ 1323531 w 1333344"/>
              <a:gd name="connsiteY4" fmla="*/ 2363720 h 2363720"/>
              <a:gd name="connsiteX5" fmla="*/ 9813 w 1333344"/>
              <a:gd name="connsiteY5" fmla="*/ 2363720 h 2363720"/>
              <a:gd name="connsiteX6" fmla="*/ 0 w 1333344"/>
              <a:gd name="connsiteY6" fmla="*/ 2353907 h 2363720"/>
              <a:gd name="connsiteX7" fmla="*/ 0 w 1333344"/>
              <a:gd name="connsiteY7" fmla="*/ 9813 h 2363720"/>
              <a:gd name="connsiteX8" fmla="*/ 9813 w 1333344"/>
              <a:gd name="connsiteY8" fmla="*/ 0 h 23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344" h="2363720">
                <a:moveTo>
                  <a:pt x="9813" y="0"/>
                </a:moveTo>
                <a:lnTo>
                  <a:pt x="1323531" y="0"/>
                </a:lnTo>
                <a:cubicBezTo>
                  <a:pt x="1328951" y="0"/>
                  <a:pt x="1333344" y="4393"/>
                  <a:pt x="1333344" y="9813"/>
                </a:cubicBezTo>
                <a:lnTo>
                  <a:pt x="1333344" y="2353907"/>
                </a:lnTo>
                <a:cubicBezTo>
                  <a:pt x="1333344" y="2359327"/>
                  <a:pt x="1328951" y="2363720"/>
                  <a:pt x="1323531" y="2363720"/>
                </a:cubicBezTo>
                <a:lnTo>
                  <a:pt x="9813" y="2363720"/>
                </a:lnTo>
                <a:cubicBezTo>
                  <a:pt x="4393" y="2363720"/>
                  <a:pt x="0" y="2359327"/>
                  <a:pt x="0" y="2353907"/>
                </a:cubicBezTo>
                <a:lnTo>
                  <a:pt x="0" y="9813"/>
                </a:lnTo>
                <a:cubicBezTo>
                  <a:pt x="0" y="4393"/>
                  <a:pt x="4393" y="0"/>
                  <a:pt x="98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 hasCustomPrompt="1"/>
          </p:nvPr>
        </p:nvSpPr>
        <p:spPr>
          <a:xfrm>
            <a:off x="6384353" y="2401020"/>
            <a:ext cx="1777792" cy="3151627"/>
          </a:xfrm>
          <a:custGeom>
            <a:avLst/>
            <a:gdLst>
              <a:gd name="connsiteX0" fmla="*/ 9813 w 1333344"/>
              <a:gd name="connsiteY0" fmla="*/ 0 h 2363720"/>
              <a:gd name="connsiteX1" fmla="*/ 1323531 w 1333344"/>
              <a:gd name="connsiteY1" fmla="*/ 0 h 2363720"/>
              <a:gd name="connsiteX2" fmla="*/ 1333344 w 1333344"/>
              <a:gd name="connsiteY2" fmla="*/ 9813 h 2363720"/>
              <a:gd name="connsiteX3" fmla="*/ 1333344 w 1333344"/>
              <a:gd name="connsiteY3" fmla="*/ 2353907 h 2363720"/>
              <a:gd name="connsiteX4" fmla="*/ 1323531 w 1333344"/>
              <a:gd name="connsiteY4" fmla="*/ 2363720 h 2363720"/>
              <a:gd name="connsiteX5" fmla="*/ 9813 w 1333344"/>
              <a:gd name="connsiteY5" fmla="*/ 2363720 h 2363720"/>
              <a:gd name="connsiteX6" fmla="*/ 0 w 1333344"/>
              <a:gd name="connsiteY6" fmla="*/ 2353907 h 2363720"/>
              <a:gd name="connsiteX7" fmla="*/ 0 w 1333344"/>
              <a:gd name="connsiteY7" fmla="*/ 9813 h 2363720"/>
              <a:gd name="connsiteX8" fmla="*/ 9813 w 1333344"/>
              <a:gd name="connsiteY8" fmla="*/ 0 h 23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344" h="2363720">
                <a:moveTo>
                  <a:pt x="9813" y="0"/>
                </a:moveTo>
                <a:lnTo>
                  <a:pt x="1323531" y="0"/>
                </a:lnTo>
                <a:cubicBezTo>
                  <a:pt x="1328951" y="0"/>
                  <a:pt x="1333344" y="4393"/>
                  <a:pt x="1333344" y="9813"/>
                </a:cubicBezTo>
                <a:lnTo>
                  <a:pt x="1333344" y="2353907"/>
                </a:lnTo>
                <a:cubicBezTo>
                  <a:pt x="1333344" y="2359327"/>
                  <a:pt x="1328951" y="2363720"/>
                  <a:pt x="1323531" y="2363720"/>
                </a:cubicBezTo>
                <a:lnTo>
                  <a:pt x="9813" y="2363720"/>
                </a:lnTo>
                <a:cubicBezTo>
                  <a:pt x="4393" y="2363720"/>
                  <a:pt x="0" y="2359327"/>
                  <a:pt x="0" y="2353907"/>
                </a:cubicBezTo>
                <a:lnTo>
                  <a:pt x="0" y="9813"/>
                </a:lnTo>
                <a:cubicBezTo>
                  <a:pt x="0" y="4393"/>
                  <a:pt x="4393" y="0"/>
                  <a:pt x="98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475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315200" y="1532467"/>
            <a:ext cx="4267200" cy="487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3818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183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48200"/>
            <a:ext cx="121920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648200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692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9766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338854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169708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758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257301"/>
            <a:ext cx="10946424" cy="3971041"/>
          </a:xfrm>
        </p:spPr>
        <p:txBody>
          <a:bodyPr anchor="ctr"/>
          <a:lstStyle>
            <a:lvl1pPr marL="342891" indent="-342891">
              <a:buFont typeface="Wingdings" panose="05000000000000000000" pitchFamily="2" charset="2"/>
              <a:buChar char="§"/>
              <a:defRPr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  <a:lvl2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2pPr>
            <a:lvl3pPr marL="1200121" indent="-285744">
              <a:buFont typeface="Wingdings" panose="05000000000000000000" pitchFamily="2" charset="2"/>
              <a:buChar char="ü"/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3pPr>
            <a:lvl4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4pPr>
            <a:lvl5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58557" y="6057679"/>
            <a:ext cx="1150111" cy="617020"/>
            <a:chOff x="5863568" y="5365595"/>
            <a:chExt cx="1954788" cy="10487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568" y="5365595"/>
              <a:ext cx="1954788" cy="10487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1129" y="5909524"/>
              <a:ext cx="363394" cy="372957"/>
            </a:xfrm>
            <a:prstGeom prst="rect">
              <a:avLst/>
            </a:prstGeom>
          </p:spPr>
        </p:pic>
      </p:grpSp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0364"/>
            <a:ext cx="5389685" cy="712787"/>
          </a:xfrm>
        </p:spPr>
        <p:txBody>
          <a:bodyPr/>
          <a:lstStyle>
            <a:lvl1pPr marL="0" indent="0" algn="r">
              <a:buNone/>
              <a:defRPr lang="en-US" sz="2800" b="1" kern="1200" cap="small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5863569" y="360364"/>
            <a:ext cx="5654355" cy="712787"/>
          </a:xfrm>
        </p:spPr>
        <p:txBody>
          <a:bodyPr/>
          <a:lstStyle>
            <a:lvl1pPr marL="0" indent="0" algn="l">
              <a:buNone/>
              <a:defRPr lang="en-US" sz="2800" b="1" kern="1200" cap="sm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| Slide Title</a:t>
            </a:r>
          </a:p>
        </p:txBody>
      </p:sp>
    </p:spTree>
    <p:extLst>
      <p:ext uri="{BB962C8B-B14F-4D97-AF65-F5344CB8AC3E}">
        <p14:creationId xmlns:p14="http://schemas.microsoft.com/office/powerpoint/2010/main" val="22866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709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537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4"/>
          <p:cNvSpPr>
            <a:spLocks noGrp="1"/>
          </p:cNvSpPr>
          <p:nvPr>
            <p:ph type="media" sz="quarter" idx="16" hasCustomPrompt="1"/>
          </p:nvPr>
        </p:nvSpPr>
        <p:spPr>
          <a:xfrm>
            <a:off x="0" y="0"/>
            <a:ext cx="12192000" cy="495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sz="2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Insert Your Video Sample Here</a:t>
            </a:r>
          </a:p>
        </p:txBody>
      </p:sp>
    </p:spTree>
    <p:extLst>
      <p:ext uri="{BB962C8B-B14F-4D97-AF65-F5344CB8AC3E}">
        <p14:creationId xmlns:p14="http://schemas.microsoft.com/office/powerpoint/2010/main" val="3604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11201" y="160020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711201" y="330454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711201" y="5023667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620933" y="160020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6620933" y="3304541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5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3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6620933" y="5023667"/>
            <a:ext cx="1817035" cy="1523544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6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595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112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cxnSp>
        <p:nvCxnSpPr>
          <p:cNvPr id="65" name="Straight Connector 64"/>
          <p:cNvCxnSpPr/>
          <p:nvPr userDrawn="1"/>
        </p:nvCxnSpPr>
        <p:spPr>
          <a:xfrm flipH="1">
            <a:off x="609600" y="3056044"/>
            <a:ext cx="111384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3688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1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8026400" y="1439911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609600" y="4914500"/>
            <a:ext cx="111384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112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4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3688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5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8026400" y="3278395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6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7112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43688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2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3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8026400" y="5116879"/>
            <a:ext cx="1390149" cy="1389733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3"/>
            </a:solidFill>
          </a:ln>
        </p:spPr>
        <p:txBody>
          <a:bodyPr tIns="0" bIns="91440" anchor="b"/>
          <a:lstStyle>
            <a:lvl1pPr algn="ctr" rtl="0">
              <a:buNone/>
              <a:defRPr sz="9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962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8" y="4343400"/>
            <a:ext cx="5074221" cy="20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3267" y="4343400"/>
            <a:ext cx="5074221" cy="20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984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8" y="1711037"/>
            <a:ext cx="4471039" cy="335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852803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406407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960012" y="5215853"/>
            <a:ext cx="1391635" cy="1067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91440" anchor="b"/>
          <a:lstStyle>
            <a:lvl1pPr algn="ctr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80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4049971" y="2401020"/>
            <a:ext cx="1777792" cy="3151627"/>
          </a:xfrm>
          <a:custGeom>
            <a:avLst/>
            <a:gdLst>
              <a:gd name="connsiteX0" fmla="*/ 9813 w 1333344"/>
              <a:gd name="connsiteY0" fmla="*/ 0 h 2363720"/>
              <a:gd name="connsiteX1" fmla="*/ 1323531 w 1333344"/>
              <a:gd name="connsiteY1" fmla="*/ 0 h 2363720"/>
              <a:gd name="connsiteX2" fmla="*/ 1333344 w 1333344"/>
              <a:gd name="connsiteY2" fmla="*/ 9813 h 2363720"/>
              <a:gd name="connsiteX3" fmla="*/ 1333344 w 1333344"/>
              <a:gd name="connsiteY3" fmla="*/ 2353907 h 2363720"/>
              <a:gd name="connsiteX4" fmla="*/ 1323531 w 1333344"/>
              <a:gd name="connsiteY4" fmla="*/ 2363720 h 2363720"/>
              <a:gd name="connsiteX5" fmla="*/ 9813 w 1333344"/>
              <a:gd name="connsiteY5" fmla="*/ 2363720 h 2363720"/>
              <a:gd name="connsiteX6" fmla="*/ 0 w 1333344"/>
              <a:gd name="connsiteY6" fmla="*/ 2353907 h 2363720"/>
              <a:gd name="connsiteX7" fmla="*/ 0 w 1333344"/>
              <a:gd name="connsiteY7" fmla="*/ 9813 h 2363720"/>
              <a:gd name="connsiteX8" fmla="*/ 9813 w 1333344"/>
              <a:gd name="connsiteY8" fmla="*/ 0 h 23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344" h="2363720">
                <a:moveTo>
                  <a:pt x="9813" y="0"/>
                </a:moveTo>
                <a:lnTo>
                  <a:pt x="1323531" y="0"/>
                </a:lnTo>
                <a:cubicBezTo>
                  <a:pt x="1328951" y="0"/>
                  <a:pt x="1333344" y="4393"/>
                  <a:pt x="1333344" y="9813"/>
                </a:cubicBezTo>
                <a:lnTo>
                  <a:pt x="1333344" y="2353907"/>
                </a:lnTo>
                <a:cubicBezTo>
                  <a:pt x="1333344" y="2359327"/>
                  <a:pt x="1328951" y="2363720"/>
                  <a:pt x="1323531" y="2363720"/>
                </a:cubicBezTo>
                <a:lnTo>
                  <a:pt x="9813" y="2363720"/>
                </a:lnTo>
                <a:cubicBezTo>
                  <a:pt x="4393" y="2363720"/>
                  <a:pt x="0" y="2359327"/>
                  <a:pt x="0" y="2353907"/>
                </a:cubicBezTo>
                <a:lnTo>
                  <a:pt x="0" y="9813"/>
                </a:lnTo>
                <a:cubicBezTo>
                  <a:pt x="0" y="4393"/>
                  <a:pt x="4393" y="0"/>
                  <a:pt x="98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 hasCustomPrompt="1"/>
          </p:nvPr>
        </p:nvSpPr>
        <p:spPr>
          <a:xfrm>
            <a:off x="6384353" y="2401020"/>
            <a:ext cx="1777792" cy="3151627"/>
          </a:xfrm>
          <a:custGeom>
            <a:avLst/>
            <a:gdLst>
              <a:gd name="connsiteX0" fmla="*/ 9813 w 1333344"/>
              <a:gd name="connsiteY0" fmla="*/ 0 h 2363720"/>
              <a:gd name="connsiteX1" fmla="*/ 1323531 w 1333344"/>
              <a:gd name="connsiteY1" fmla="*/ 0 h 2363720"/>
              <a:gd name="connsiteX2" fmla="*/ 1333344 w 1333344"/>
              <a:gd name="connsiteY2" fmla="*/ 9813 h 2363720"/>
              <a:gd name="connsiteX3" fmla="*/ 1333344 w 1333344"/>
              <a:gd name="connsiteY3" fmla="*/ 2353907 h 2363720"/>
              <a:gd name="connsiteX4" fmla="*/ 1323531 w 1333344"/>
              <a:gd name="connsiteY4" fmla="*/ 2363720 h 2363720"/>
              <a:gd name="connsiteX5" fmla="*/ 9813 w 1333344"/>
              <a:gd name="connsiteY5" fmla="*/ 2363720 h 2363720"/>
              <a:gd name="connsiteX6" fmla="*/ 0 w 1333344"/>
              <a:gd name="connsiteY6" fmla="*/ 2353907 h 2363720"/>
              <a:gd name="connsiteX7" fmla="*/ 0 w 1333344"/>
              <a:gd name="connsiteY7" fmla="*/ 9813 h 2363720"/>
              <a:gd name="connsiteX8" fmla="*/ 9813 w 1333344"/>
              <a:gd name="connsiteY8" fmla="*/ 0 h 23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344" h="2363720">
                <a:moveTo>
                  <a:pt x="9813" y="0"/>
                </a:moveTo>
                <a:lnTo>
                  <a:pt x="1323531" y="0"/>
                </a:lnTo>
                <a:cubicBezTo>
                  <a:pt x="1328951" y="0"/>
                  <a:pt x="1333344" y="4393"/>
                  <a:pt x="1333344" y="9813"/>
                </a:cubicBezTo>
                <a:lnTo>
                  <a:pt x="1333344" y="2353907"/>
                </a:lnTo>
                <a:cubicBezTo>
                  <a:pt x="1333344" y="2359327"/>
                  <a:pt x="1328951" y="2363720"/>
                  <a:pt x="1323531" y="2363720"/>
                </a:cubicBezTo>
                <a:lnTo>
                  <a:pt x="9813" y="2363720"/>
                </a:lnTo>
                <a:cubicBezTo>
                  <a:pt x="4393" y="2363720"/>
                  <a:pt x="0" y="2359327"/>
                  <a:pt x="0" y="2353907"/>
                </a:cubicBezTo>
                <a:lnTo>
                  <a:pt x="0" y="9813"/>
                </a:lnTo>
                <a:cubicBezTo>
                  <a:pt x="0" y="4393"/>
                  <a:pt x="4393" y="0"/>
                  <a:pt x="98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177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609" y="1870880"/>
            <a:ext cx="4908153" cy="4301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648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315200" y="1532467"/>
            <a:ext cx="4267200" cy="487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009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8138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48200"/>
            <a:ext cx="121920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648200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887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20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338854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169708" y="1848051"/>
            <a:ext cx="3496109" cy="2746408"/>
          </a:xfrm>
          <a:custGeom>
            <a:avLst/>
            <a:gdLst>
              <a:gd name="connsiteX0" fmla="*/ 0 w 3103877"/>
              <a:gd name="connsiteY0" fmla="*/ 0 h 3657597"/>
              <a:gd name="connsiteX1" fmla="*/ 3103877 w 3103877"/>
              <a:gd name="connsiteY1" fmla="*/ 0 h 3657597"/>
              <a:gd name="connsiteX2" fmla="*/ 3103877 w 3103877"/>
              <a:gd name="connsiteY2" fmla="*/ 3657597 h 3657597"/>
              <a:gd name="connsiteX3" fmla="*/ 0 w 3103877"/>
              <a:gd name="connsiteY3" fmla="*/ 3657597 h 36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877" h="3657597">
                <a:moveTo>
                  <a:pt x="0" y="0"/>
                </a:moveTo>
                <a:lnTo>
                  <a:pt x="3103877" y="0"/>
                </a:lnTo>
                <a:lnTo>
                  <a:pt x="3103877" y="3657597"/>
                </a:lnTo>
                <a:lnTo>
                  <a:pt x="0" y="365759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482602"/>
            <a:ext cx="10464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4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1200" y="951923"/>
            <a:ext cx="1046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019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1AC3B-6114-40B0-B2FC-26EA035A9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735" y="6040637"/>
            <a:ext cx="1934330" cy="4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7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3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20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257300"/>
            <a:ext cx="10946424" cy="3971041"/>
          </a:xfrm>
        </p:spPr>
        <p:txBody>
          <a:bodyPr anchor="ctr"/>
          <a:lstStyle>
            <a:lvl1pPr marL="342900" indent="-342900">
              <a:buFont typeface="Arial" panose="020B0604020202020204" pitchFamily="34" charset="0"/>
              <a:buChar char="•"/>
              <a:defRPr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  <a:lvl2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2pPr>
            <a:lvl3pPr marL="1200150" indent="-285750">
              <a:buFont typeface="Wingdings" panose="05000000000000000000" pitchFamily="2" charset="2"/>
              <a:buChar char="ü"/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3pPr>
            <a:lvl4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4pPr>
            <a:lvl5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571499" y="451246"/>
            <a:ext cx="5389685" cy="712787"/>
          </a:xfrm>
        </p:spPr>
        <p:txBody>
          <a:bodyPr/>
          <a:lstStyle>
            <a:lvl1pPr marL="0" indent="0" algn="r">
              <a:buNone/>
              <a:defRPr lang="en-US" sz="2800" b="1" kern="1200" cap="small" dirty="0" smtClean="0">
                <a:solidFill>
                  <a:srgbClr val="D1D02F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5863568" y="451246"/>
            <a:ext cx="5654355" cy="712787"/>
          </a:xfrm>
        </p:spPr>
        <p:txBody>
          <a:bodyPr/>
          <a:lstStyle>
            <a:lvl1pPr marL="0" indent="0" algn="l">
              <a:buNone/>
              <a:defRPr lang="en-US" sz="2800" b="1" kern="1200" cap="sm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| Slide Title</a:t>
            </a:r>
          </a:p>
        </p:txBody>
      </p:sp>
    </p:spTree>
    <p:extLst>
      <p:ext uri="{BB962C8B-B14F-4D97-AF65-F5344CB8AC3E}">
        <p14:creationId xmlns:p14="http://schemas.microsoft.com/office/powerpoint/2010/main" val="5955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8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A3D80F-940D-4861-BAFD-2E8579B70A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36524"/>
            <a:ext cx="4419600" cy="699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650F4E-DAB5-4AF5-ACA6-4732B7F67488}"/>
              </a:ext>
            </a:extLst>
          </p:cNvPr>
          <p:cNvSpPr/>
          <p:nvPr userDrawn="1"/>
        </p:nvSpPr>
        <p:spPr>
          <a:xfrm>
            <a:off x="-38100" y="-136524"/>
            <a:ext cx="12230100" cy="6994524"/>
          </a:xfrm>
          <a:prstGeom prst="rect">
            <a:avLst/>
          </a:prstGeom>
          <a:solidFill>
            <a:srgbClr val="00375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4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A3D80F-940D-4861-BAFD-2E8579B70A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36524"/>
            <a:ext cx="4419600" cy="699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650F4E-DAB5-4AF5-ACA6-4732B7F67488}"/>
              </a:ext>
            </a:extLst>
          </p:cNvPr>
          <p:cNvSpPr/>
          <p:nvPr userDrawn="1"/>
        </p:nvSpPr>
        <p:spPr>
          <a:xfrm>
            <a:off x="-38100" y="-136524"/>
            <a:ext cx="12230100" cy="6994524"/>
          </a:xfrm>
          <a:prstGeom prst="rect">
            <a:avLst/>
          </a:prstGeom>
          <a:solidFill>
            <a:srgbClr val="00375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D83F0-4743-4096-AFF8-C8819E0FB75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22" y="6172200"/>
            <a:ext cx="2239978" cy="6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8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F19E1-9A61-4F58-B8B3-4FA2E0C8A220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0E9ED-E348-423B-8553-832B4F80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7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rot="16200000" flipH="1">
            <a:off x="-114492" y="597093"/>
            <a:ext cx="736983" cy="50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5467"/>
            <a:endParaRPr lang="en-US" sz="2667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45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00"/>
                </a:solidFill>
              </a:defRPr>
            </a:lvl1pPr>
          </a:lstStyle>
          <a:p>
            <a:pPr defTabSz="1375467"/>
            <a:fld id="{EBF483DB-BED4-4384-BFAF-84903E2EBC5B}" type="slidenum">
              <a:rPr lang="en-US" smtClean="0"/>
              <a:pPr defTabSz="1375467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0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rot="16200000" flipH="1">
            <a:off x="-114492" y="597093"/>
            <a:ext cx="736983" cy="50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5467"/>
            <a:endParaRPr lang="en-US" sz="26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8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rot="16200000" flipH="1">
            <a:off x="-114492" y="597093"/>
            <a:ext cx="736983" cy="50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5467"/>
            <a:endParaRPr lang="en-US" sz="26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2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78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7.wdp"/><Relationship Id="rId18" Type="http://schemas.openxmlformats.org/officeDocument/2006/relationships/image" Target="../media/image58.svg"/><Relationship Id="rId3" Type="http://schemas.openxmlformats.org/officeDocument/2006/relationships/image" Target="../media/image49.png"/><Relationship Id="rId7" Type="http://schemas.microsoft.com/office/2007/relationships/hdphoto" Target="../media/hdphoto4.wdp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1.png"/><Relationship Id="rId11" Type="http://schemas.microsoft.com/office/2007/relationships/hdphoto" Target="../media/hdphoto6.wdp"/><Relationship Id="rId5" Type="http://schemas.openxmlformats.org/officeDocument/2006/relationships/image" Target="../media/image50.png"/><Relationship Id="rId15" Type="http://schemas.microsoft.com/office/2007/relationships/hdphoto" Target="../media/hdphoto8.wdp"/><Relationship Id="rId10" Type="http://schemas.openxmlformats.org/officeDocument/2006/relationships/image" Target="../media/image53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0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8.jpg"/><Relationship Id="rId5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223116-B475-280A-1B4E-18BDEC95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CBFCAB-8851-D37E-9A0E-88AF7CDDAABD}"/>
              </a:ext>
            </a:extLst>
          </p:cNvPr>
          <p:cNvSpPr txBox="1">
            <a:spLocks/>
          </p:cNvSpPr>
          <p:nvPr/>
        </p:nvSpPr>
        <p:spPr bwMode="auto">
          <a:xfrm>
            <a:off x="6775375" y="0"/>
            <a:ext cx="52642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Joint Public Hearing: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City and County</a:t>
            </a:r>
          </a:p>
          <a:p>
            <a:pPr marL="3175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Planning Commissions</a:t>
            </a:r>
          </a:p>
          <a:p>
            <a:pPr marL="3175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175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175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November 19,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B1203-9974-64FE-D7A8-BDFA79F20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1" t="11921" r="35990" b="35302"/>
          <a:stretch/>
        </p:blipFill>
        <p:spPr>
          <a:xfrm>
            <a:off x="7829525" y="4191000"/>
            <a:ext cx="1138012" cy="1645920"/>
          </a:xfrm>
          <a:prstGeom prst="rect">
            <a:avLst/>
          </a:prstGeom>
          <a:ln>
            <a:solidFill>
              <a:srgbClr val="FFFF66"/>
            </a:solidFill>
          </a:ln>
        </p:spPr>
      </p:pic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AFB7600B-34A0-C0C5-1E8E-0FD8A97500C9}"/>
              </a:ext>
            </a:extLst>
          </p:cNvPr>
          <p:cNvSpPr/>
          <p:nvPr/>
        </p:nvSpPr>
        <p:spPr>
          <a:xfrm>
            <a:off x="8967537" y="4182955"/>
            <a:ext cx="3072063" cy="1646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GARY MITCHELL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President and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Project Manager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9585F8-FF94-3A5B-014A-3B60E3310B67}"/>
              </a:ext>
            </a:extLst>
          </p:cNvPr>
          <p:cNvGrpSpPr/>
          <p:nvPr/>
        </p:nvGrpSpPr>
        <p:grpSpPr>
          <a:xfrm>
            <a:off x="6966644" y="5844194"/>
            <a:ext cx="3107665" cy="1081961"/>
            <a:chOff x="725613" y="175539"/>
            <a:chExt cx="5948312" cy="20363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5A5510-E139-AACB-B226-C6D720AA2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ECF85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798"/>
            <a:stretch/>
          </p:blipFill>
          <p:spPr>
            <a:xfrm>
              <a:off x="725613" y="175539"/>
              <a:ext cx="1499114" cy="20363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E7E162-B49F-A6C3-0D8B-34219C480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0"/>
            <a:stretch/>
          </p:blipFill>
          <p:spPr>
            <a:xfrm>
              <a:off x="2177592" y="175539"/>
              <a:ext cx="4496333" cy="203630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676BE8-08CE-0A9D-EF51-32B8CF81D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332" r="4718" b="4445"/>
          <a:stretch/>
        </p:blipFill>
        <p:spPr>
          <a:xfrm>
            <a:off x="0" y="0"/>
            <a:ext cx="6775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65457-D7E1-845B-469B-B68D385E9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2771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154A2-4101-F48F-E353-54BC84FC4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39CD3F3-EA86-24A2-4349-A7BF43C8D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DF1D4D-28A5-588E-EBBB-9E30A037447B}"/>
              </a:ext>
            </a:extLst>
          </p:cNvPr>
          <p:cNvSpPr txBox="1"/>
          <p:nvPr/>
        </p:nvSpPr>
        <p:spPr>
          <a:xfrm>
            <a:off x="1066800" y="4454362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Housing &amp; Neighborhoods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A9D73-9897-A3B1-93DD-E384F970CCB2}"/>
              </a:ext>
            </a:extLst>
          </p:cNvPr>
          <p:cNvSpPr txBox="1">
            <a:spLocks/>
          </p:cNvSpPr>
          <p:nvPr/>
        </p:nvSpPr>
        <p:spPr bwMode="auto">
          <a:xfrm>
            <a:off x="174460" y="-6926"/>
            <a:ext cx="101887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Key Words from Plan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28939-ED8D-FAA4-0679-56F2CA1F6F7C}"/>
              </a:ext>
            </a:extLst>
          </p:cNvPr>
          <p:cNvSpPr txBox="1"/>
          <p:nvPr/>
        </p:nvSpPr>
        <p:spPr>
          <a:xfrm>
            <a:off x="7620000" y="4333880"/>
            <a:ext cx="4308341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Recreation &amp; Amenities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E97D3C-094C-76B4-162E-FEC2FF8A166E}"/>
              </a:ext>
            </a:extLst>
          </p:cNvPr>
          <p:cNvSpPr txBox="1"/>
          <p:nvPr/>
        </p:nvSpPr>
        <p:spPr>
          <a:xfrm>
            <a:off x="7620000" y="2286000"/>
            <a:ext cx="4293102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Economic Development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41BDD4-37E5-8F34-7611-AA4C8C35275C}"/>
              </a:ext>
            </a:extLst>
          </p:cNvPr>
          <p:cNvSpPr txBox="1"/>
          <p:nvPr/>
        </p:nvSpPr>
        <p:spPr>
          <a:xfrm>
            <a:off x="7635240" y="381000"/>
            <a:ext cx="4293101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Transportation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273372-A3D1-12AF-E0C6-CFE5EB237D5D}"/>
              </a:ext>
            </a:extLst>
          </p:cNvPr>
          <p:cNvSpPr txBox="1"/>
          <p:nvPr/>
        </p:nvSpPr>
        <p:spPr>
          <a:xfrm>
            <a:off x="1143000" y="381000"/>
            <a:ext cx="4724400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Growth Capacity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72D865-1A20-DB3A-8B0C-4E75E744BD31}"/>
              </a:ext>
            </a:extLst>
          </p:cNvPr>
          <p:cNvSpPr txBox="1"/>
          <p:nvPr/>
        </p:nvSpPr>
        <p:spPr>
          <a:xfrm>
            <a:off x="0" y="2437259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Land Use &amp;</a:t>
            </a:r>
            <a:r>
              <a:rPr 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Community Character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7F23D-33D7-77CD-DC0E-D17B3D3344AA}"/>
              </a:ext>
            </a:extLst>
          </p:cNvPr>
          <p:cNvSpPr txBox="1"/>
          <p:nvPr/>
        </p:nvSpPr>
        <p:spPr>
          <a:xfrm>
            <a:off x="381000" y="635503"/>
            <a:ext cx="472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Adequate capacity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 + infill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Extension +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ehabilitation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Police/fire support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 partnerships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46BDC-80ED-5D2F-A890-66CBF8136F44}"/>
              </a:ext>
            </a:extLst>
          </p:cNvPr>
          <p:cNvSpPr txBox="1"/>
          <p:nvPr/>
        </p:nvSpPr>
        <p:spPr>
          <a:xfrm>
            <a:off x="394780" y="2709191"/>
            <a:ext cx="5701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+ economic development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Consistent character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 use/transportation coordination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Livability elements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2503B-7535-1E08-7B70-9FE0BE4269BE}"/>
              </a:ext>
            </a:extLst>
          </p:cNvPr>
          <p:cNvSpPr txBox="1"/>
          <p:nvPr/>
        </p:nvSpPr>
        <p:spPr>
          <a:xfrm>
            <a:off x="394779" y="4734343"/>
            <a:ext cx="5701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Quantity and diversity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Sustained integrity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Renewed housing and neighborhoods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 of homeownership barriers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AC340-83AE-8736-3C05-244C7D85C59C}"/>
              </a:ext>
            </a:extLst>
          </p:cNvPr>
          <p:cNvSpPr txBox="1"/>
          <p:nvPr/>
        </p:nvSpPr>
        <p:spPr>
          <a:xfrm>
            <a:off x="6455720" y="633727"/>
            <a:ext cx="5736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Connectivity and options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– and safer – biking and walking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development support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Systematic stre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maintenance method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B5BAD-E3DA-DC65-3673-60A2FB092C5C}"/>
              </a:ext>
            </a:extLst>
          </p:cNvPr>
          <p:cNvSpPr txBox="1"/>
          <p:nvPr/>
        </p:nvSpPr>
        <p:spPr>
          <a:xfrm>
            <a:off x="6455720" y="2709191"/>
            <a:ext cx="57362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Resilient, diverse, stable economy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Holistic approach (quality of place)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assets to support E.D.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Hub community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Fresh and identity and image (growing)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2DA1E-AF6E-E4F2-6FB5-48277304CD2A}"/>
              </a:ext>
            </a:extLst>
          </p:cNvPr>
          <p:cNvSpPr txBox="1"/>
          <p:nvPr/>
        </p:nvSpPr>
        <p:spPr>
          <a:xfrm>
            <a:off x="6455720" y="4734342"/>
            <a:ext cx="5736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Vibrant hub of western Kentucky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 reinvestment + more connected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Convenient, equitable park access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Economic, social power of arts/culture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and culture heritage</a:t>
            </a:r>
          </a:p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Landscapes and natural resources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6760-AC03-67D9-B092-737DFEEDEA3C}"/>
              </a:ext>
            </a:extLst>
          </p:cNvPr>
          <p:cNvSpPr txBox="1">
            <a:spLocks/>
          </p:cNvSpPr>
          <p:nvPr/>
        </p:nvSpPr>
        <p:spPr bwMode="auto">
          <a:xfrm>
            <a:off x="0" y="2531917"/>
            <a:ext cx="4114800" cy="17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r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  <a:cs typeface="Calibri" pitchFamily="34" charset="0"/>
              </a:rPr>
              <a:t>Objectives for Future Land Use</a:t>
            </a:r>
            <a:br>
              <a:rPr lang="en-US" b="1" dirty="0">
                <a:solidFill>
                  <a:prstClr val="white"/>
                </a:solidFill>
                <a:latin typeface="Calibri"/>
                <a:cs typeface="Calibri" pitchFamily="34" charset="0"/>
              </a:rPr>
            </a:br>
            <a:r>
              <a:rPr lang="en-US" b="1" dirty="0">
                <a:solidFill>
                  <a:prstClr val="white"/>
                </a:solidFill>
                <a:latin typeface="Calibri"/>
                <a:cs typeface="Calibri" pitchFamily="34" charset="0"/>
              </a:rPr>
              <a:t>Map Update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0D263-B96D-4A82-8587-0B29E7AA429D}"/>
              </a:ext>
            </a:extLst>
          </p:cNvPr>
          <p:cNvSpPr txBox="1"/>
          <p:nvPr/>
        </p:nvSpPr>
        <p:spPr>
          <a:xfrm>
            <a:off x="4267200" y="274289"/>
            <a:ext cx="8001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200" b="1" dirty="0">
                <a:solidFill>
                  <a:srgbClr val="7CC3D6"/>
                </a:solidFill>
                <a:latin typeface="Calibri"/>
              </a:rPr>
              <a:t>Produce a </a:t>
            </a:r>
            <a:r>
              <a:rPr lang="en-US" sz="3200" b="1" dirty="0">
                <a:solidFill>
                  <a:srgbClr val="FFFF99"/>
                </a:solidFill>
                <a:latin typeface="Calibri"/>
              </a:rPr>
              <a:t>joint City/County map</a:t>
            </a:r>
            <a:r>
              <a:rPr lang="en-US" sz="3200" b="1" dirty="0">
                <a:solidFill>
                  <a:srgbClr val="7CC3D6"/>
                </a:solidFill>
                <a:latin typeface="Calibri"/>
              </a:rPr>
              <a:t>, still with separate categories tied to the respective zoning districts of City and County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200" b="1" dirty="0">
                <a:solidFill>
                  <a:srgbClr val="7CC3D6"/>
                </a:solidFill>
                <a:latin typeface="Calibri"/>
              </a:rPr>
              <a:t>Reflect </a:t>
            </a:r>
            <a:r>
              <a:rPr lang="en-US" sz="3200" b="1" dirty="0">
                <a:solidFill>
                  <a:srgbClr val="FFFF99"/>
                </a:solidFill>
                <a:latin typeface="Calibri"/>
              </a:rPr>
              <a:t>actual development outcomes </a:t>
            </a:r>
            <a:br>
              <a:rPr lang="en-US" sz="3200" b="1" dirty="0">
                <a:solidFill>
                  <a:srgbClr val="7CC3D6"/>
                </a:solidFill>
                <a:latin typeface="Calibri"/>
              </a:rPr>
            </a:br>
            <a:r>
              <a:rPr lang="en-US" sz="3200" b="1" dirty="0">
                <a:solidFill>
                  <a:srgbClr val="7CC3D6"/>
                </a:solidFill>
                <a:latin typeface="Calibri"/>
              </a:rPr>
              <a:t>since previous map updates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200" b="1" dirty="0">
                <a:solidFill>
                  <a:srgbClr val="7CC3D6"/>
                </a:solidFill>
                <a:latin typeface="Calibri"/>
              </a:rPr>
              <a:t>Provide for </a:t>
            </a:r>
            <a:r>
              <a:rPr lang="en-US" sz="3200" b="1" dirty="0">
                <a:solidFill>
                  <a:srgbClr val="FFFF99"/>
                </a:solidFill>
                <a:latin typeface="Calibri"/>
              </a:rPr>
              <a:t>further residential and commercial development </a:t>
            </a:r>
            <a:r>
              <a:rPr lang="en-US" sz="3200" b="1" dirty="0">
                <a:solidFill>
                  <a:srgbClr val="7CC3D6"/>
                </a:solidFill>
                <a:latin typeface="Calibri"/>
              </a:rPr>
              <a:t>– within reasonable reach of public infrastructure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200" b="1" dirty="0">
                <a:solidFill>
                  <a:srgbClr val="7CC3D6"/>
                </a:solidFill>
                <a:latin typeface="Calibri"/>
              </a:rPr>
              <a:t>Accommodate </a:t>
            </a:r>
            <a:r>
              <a:rPr lang="en-US" sz="3200" b="1" dirty="0">
                <a:solidFill>
                  <a:srgbClr val="FFFF99"/>
                </a:solidFill>
                <a:latin typeface="Calibri"/>
              </a:rPr>
              <a:t>economic development </a:t>
            </a:r>
            <a:r>
              <a:rPr lang="en-US" sz="3200" b="1" dirty="0">
                <a:solidFill>
                  <a:srgbClr val="7CC3D6"/>
                </a:solidFill>
                <a:latin typeface="Calibri"/>
              </a:rPr>
              <a:t>needs and priorities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200" b="1" dirty="0">
                <a:solidFill>
                  <a:srgbClr val="7CC3D6"/>
                </a:solidFill>
                <a:latin typeface="Calibri"/>
              </a:rPr>
              <a:t>Maintain </a:t>
            </a:r>
            <a:r>
              <a:rPr lang="en-US" sz="3200" b="1" dirty="0">
                <a:solidFill>
                  <a:srgbClr val="FFFF99"/>
                </a:solidFill>
                <a:latin typeface="Calibri"/>
              </a:rPr>
              <a:t>rural character </a:t>
            </a:r>
            <a:r>
              <a:rPr lang="en-US" sz="3200" b="1" dirty="0">
                <a:solidFill>
                  <a:srgbClr val="7CC3D6"/>
                </a:solidFill>
                <a:latin typeface="Calibri"/>
              </a:rPr>
              <a:t>in sparsely developed portions of county</a:t>
            </a:r>
          </a:p>
        </p:txBody>
      </p:sp>
    </p:spTree>
    <p:extLst>
      <p:ext uri="{BB962C8B-B14F-4D97-AF65-F5344CB8AC3E}">
        <p14:creationId xmlns:p14="http://schemas.microsoft.com/office/powerpoint/2010/main" val="20093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3C0E4-F58F-5B4C-100F-1A6039CF5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6D0644-DD55-B4A8-29E2-D52CCC07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"/>
          <a:stretch/>
        </p:blipFill>
        <p:spPr>
          <a:xfrm>
            <a:off x="-1" y="0"/>
            <a:ext cx="12204491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376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A4CA8-809A-9313-1879-B0724CC7E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637A8-6A5C-6C52-B50D-245ABEA1D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63" y="38652"/>
            <a:ext cx="3657600" cy="186634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AD3B6F-3682-BAA8-9A35-1F1042040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96" y="1734310"/>
            <a:ext cx="3612316" cy="186537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AB60A-46F4-85A1-3418-1CBD838C96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37" y="-1"/>
            <a:ext cx="3019763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C2F2A-B21B-181F-0194-28011498D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19763" cy="2666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78F57-0B02-EAF0-AAF4-97554C9E0C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1472"/>
            <a:ext cx="3019763" cy="2666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CB38B6-DAFE-C964-1F54-F7B26A1432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37" y="4190998"/>
            <a:ext cx="3019763" cy="2666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366CA-393C-2B15-17D0-A4BCB5C2FD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88" y="3147096"/>
            <a:ext cx="3657600" cy="208780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24A935-3594-A764-812F-7DA2A240A0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r="3977"/>
          <a:stretch/>
        </p:blipFill>
        <p:spPr>
          <a:xfrm>
            <a:off x="5559921" y="4724400"/>
            <a:ext cx="3612316" cy="209501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5E13976F-55A0-C4F5-EB21-6CEEB0EB4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90800" y="-76200"/>
            <a:ext cx="457200" cy="457200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6A3E85D0-0DEB-A805-E66B-74A888E243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800000">
            <a:off x="9144000" y="2286000"/>
            <a:ext cx="457200" cy="457200"/>
          </a:xfrm>
          <a:prstGeom prst="rect">
            <a:avLst/>
          </a:prstGeom>
        </p:spPr>
      </p:pic>
      <p:pic>
        <p:nvPicPr>
          <p:cNvPr id="19" name="Graphic 18" descr="Chevron arrows with solid fill">
            <a:extLst>
              <a:ext uri="{FF2B5EF4-FFF2-40B4-BE49-F238E27FC236}">
                <a16:creationId xmlns:a16="http://schemas.microsoft.com/office/drawing/2014/main" id="{D44C9BEC-C411-DC11-E7CB-5AF6F3C321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90800" y="4114800"/>
            <a:ext cx="457200" cy="457200"/>
          </a:xfrm>
          <a:prstGeom prst="rect">
            <a:avLst/>
          </a:prstGeom>
        </p:spPr>
      </p:pic>
      <p:pic>
        <p:nvPicPr>
          <p:cNvPr id="20" name="Graphic 19" descr="Chevron arrows with solid fill">
            <a:extLst>
              <a:ext uri="{FF2B5EF4-FFF2-40B4-BE49-F238E27FC236}">
                <a16:creationId xmlns:a16="http://schemas.microsoft.com/office/drawing/2014/main" id="{FCBF496B-DA1E-CB5B-5E96-BF956E8392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800000">
            <a:off x="9153525" y="647699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685949-E251-F42E-2F7F-2E268AFE3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580"/>
            <a:ext cx="30380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BB288-266B-44CF-B337-1F88D6143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399" y="1"/>
            <a:ext cx="5802202" cy="34780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F75E6C-19EB-267C-A2AC-0FD55D46A735}"/>
              </a:ext>
            </a:extLst>
          </p:cNvPr>
          <p:cNvSpPr/>
          <p:nvPr/>
        </p:nvSpPr>
        <p:spPr>
          <a:xfrm>
            <a:off x="65198" y="2149932"/>
            <a:ext cx="2830402" cy="3810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98DE38-9482-53C2-79F0-08DA977AF3E3}"/>
              </a:ext>
            </a:extLst>
          </p:cNvPr>
          <p:cNvSpPr/>
          <p:nvPr/>
        </p:nvSpPr>
        <p:spPr>
          <a:xfrm>
            <a:off x="65197" y="3081271"/>
            <a:ext cx="1976093" cy="3810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058F7-3A69-1130-2010-F58E593F2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011" y="3048000"/>
            <a:ext cx="6146989" cy="381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7A70FD3-C9AF-DF52-FEC0-359B695F0B0F}"/>
              </a:ext>
            </a:extLst>
          </p:cNvPr>
          <p:cNvSpPr txBox="1">
            <a:spLocks/>
          </p:cNvSpPr>
          <p:nvPr/>
        </p:nvSpPr>
        <p:spPr bwMode="auto">
          <a:xfrm>
            <a:off x="9601200" y="2667000"/>
            <a:ext cx="2590800" cy="40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City Zoning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DFD901-204B-5C70-4DA0-33EFCF71885E}"/>
              </a:ext>
            </a:extLst>
          </p:cNvPr>
          <p:cNvCxnSpPr>
            <a:cxnSpLocks/>
          </p:cNvCxnSpPr>
          <p:nvPr/>
        </p:nvCxnSpPr>
        <p:spPr>
          <a:xfrm flipV="1">
            <a:off x="3036998" y="685800"/>
            <a:ext cx="2830402" cy="1654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FEF218-159F-D5A3-9A2F-0C42D809CD4F}"/>
              </a:ext>
            </a:extLst>
          </p:cNvPr>
          <p:cNvCxnSpPr>
            <a:cxnSpLocks/>
          </p:cNvCxnSpPr>
          <p:nvPr/>
        </p:nvCxnSpPr>
        <p:spPr>
          <a:xfrm>
            <a:off x="3046955" y="3276600"/>
            <a:ext cx="4496845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84CFBC-514F-FECB-3B32-303B87241DEC}"/>
              </a:ext>
            </a:extLst>
          </p:cNvPr>
          <p:cNvCxnSpPr>
            <a:cxnSpLocks/>
          </p:cNvCxnSpPr>
          <p:nvPr/>
        </p:nvCxnSpPr>
        <p:spPr>
          <a:xfrm>
            <a:off x="3036998" y="3276600"/>
            <a:ext cx="5192602" cy="2363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7382CEE8-C559-D971-D042-33CEBA86476F}"/>
              </a:ext>
            </a:extLst>
          </p:cNvPr>
          <p:cNvSpPr txBox="1">
            <a:spLocks/>
          </p:cNvSpPr>
          <p:nvPr/>
        </p:nvSpPr>
        <p:spPr bwMode="auto">
          <a:xfrm>
            <a:off x="8991600" y="-22412"/>
            <a:ext cx="2514598" cy="40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Draft New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Future Land Use Map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AA9BCC-BFA9-BC5F-72C7-366A2C044ABE}"/>
              </a:ext>
            </a:extLst>
          </p:cNvPr>
          <p:cNvCxnSpPr>
            <a:cxnSpLocks/>
          </p:cNvCxnSpPr>
          <p:nvPr/>
        </p:nvCxnSpPr>
        <p:spPr>
          <a:xfrm>
            <a:off x="3036998" y="2340432"/>
            <a:ext cx="2297002" cy="10123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593EAC5-75E1-A9D4-EBD1-6F68CBA839D1}"/>
              </a:ext>
            </a:extLst>
          </p:cNvPr>
          <p:cNvSpPr/>
          <p:nvPr/>
        </p:nvSpPr>
        <p:spPr>
          <a:xfrm>
            <a:off x="65198" y="5584162"/>
            <a:ext cx="2830402" cy="3810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78BC58-F8B4-5A06-546B-6C84DA818E38}"/>
              </a:ext>
            </a:extLst>
          </p:cNvPr>
          <p:cNvSpPr/>
          <p:nvPr/>
        </p:nvSpPr>
        <p:spPr>
          <a:xfrm>
            <a:off x="76431" y="4312487"/>
            <a:ext cx="2742969" cy="3810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98EB7-0E3A-1E9C-D891-F63E068C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4" y="0"/>
            <a:ext cx="10539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1CC9-B74A-5522-42EC-11721FE89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03A6D-87B8-8177-D34A-48FA277C7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03" y="0"/>
            <a:ext cx="10359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61C07-9D75-972D-EE80-87AE0CF86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303" y="344291"/>
            <a:ext cx="6722697" cy="4374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35AA2-1F09-B97A-7CBF-6CEC520D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988" cy="472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05B756-81AF-5AAA-6AF7-7A0AC2D9648A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4114798" cy="40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Current County Map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BBC2D9-2E7D-80D3-EE32-14C87A25F3B9}"/>
              </a:ext>
            </a:extLst>
          </p:cNvPr>
          <p:cNvSpPr txBox="1">
            <a:spLocks/>
          </p:cNvSpPr>
          <p:nvPr/>
        </p:nvSpPr>
        <p:spPr bwMode="auto">
          <a:xfrm>
            <a:off x="6092948" y="-5887"/>
            <a:ext cx="6099048" cy="40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Potential New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36808-7FBC-9A21-227F-44500EBBD501}"/>
              </a:ext>
            </a:extLst>
          </p:cNvPr>
          <p:cNvSpPr txBox="1"/>
          <p:nvPr/>
        </p:nvSpPr>
        <p:spPr>
          <a:xfrm>
            <a:off x="152400" y="4724400"/>
            <a:ext cx="1219199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latin typeface="Calibri"/>
              </a:rPr>
              <a:t>Reduced extent of </a:t>
            </a:r>
            <a:r>
              <a:rPr lang="en-US" sz="2400" b="1" dirty="0">
                <a:solidFill>
                  <a:srgbClr val="DA3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Heavy Industrial </a:t>
            </a:r>
            <a:r>
              <a:rPr lang="en-US" sz="2400" b="1" dirty="0">
                <a:latin typeface="Calibri"/>
              </a:rPr>
              <a:t>in county, especially northwest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latin typeface="Calibri"/>
              </a:rPr>
              <a:t>Reduced extent of </a:t>
            </a:r>
            <a:r>
              <a:rPr lang="en-US" sz="2400" b="1" dirty="0">
                <a:solidFill>
                  <a:srgbClr val="48CE24"/>
                </a:solidFill>
                <a:latin typeface="Calibri"/>
              </a:rPr>
              <a:t>Rural Residential</a:t>
            </a:r>
            <a:r>
              <a:rPr lang="en-US" sz="2400" b="1" dirty="0">
                <a:latin typeface="Calibri"/>
              </a:rPr>
              <a:t>, especially scattered amid largely </a:t>
            </a:r>
            <a:r>
              <a:rPr lang="en-US" sz="2400" b="1" dirty="0">
                <a:solidFill>
                  <a:srgbClr val="D7FFAF"/>
                </a:solidFill>
                <a:latin typeface="Calibri"/>
              </a:rPr>
              <a:t>Agricultural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>
                <a:latin typeface="Calibri"/>
              </a:rPr>
              <a:t>areas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latin typeface="Calibri"/>
              </a:rPr>
              <a:t>Reduced extent of </a:t>
            </a:r>
            <a:r>
              <a:rPr lang="en-US" sz="2400" b="1" dirty="0">
                <a:solidFill>
                  <a:srgbClr val="FFFF00"/>
                </a:solidFill>
                <a:latin typeface="Calibri"/>
              </a:rPr>
              <a:t>Urban Residential </a:t>
            </a:r>
            <a:r>
              <a:rPr lang="en-US" sz="2400" b="1" dirty="0">
                <a:latin typeface="Calibri"/>
              </a:rPr>
              <a:t>in county to south, centered around Lone Oak area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latin typeface="Calibri"/>
              </a:rPr>
              <a:t>Minimized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FF7453"/>
                </a:solidFill>
                <a:latin typeface="Calibri"/>
              </a:rPr>
              <a:t>Commercial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>
                <a:latin typeface="Calibri"/>
              </a:rPr>
              <a:t>amid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D7FFAF"/>
                </a:solidFill>
                <a:latin typeface="Calibri"/>
              </a:rPr>
              <a:t>Agricultural</a:t>
            </a:r>
            <a:r>
              <a:rPr lang="en-US" sz="2400" b="1" dirty="0">
                <a:latin typeface="Calibri"/>
              </a:rPr>
              <a:t>, mainly at established intersection locations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latin typeface="Calibri"/>
              </a:rPr>
              <a:t>Mostly fine-tuned inside of city edges, plus categorizing areas annexed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16631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C7198-63E6-3F99-6EE2-5BD678BB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7D8181-D831-0DC5-E8D5-A1EC35399E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9" t="1111" r="3186" b="5555"/>
          <a:stretch/>
        </p:blipFill>
        <p:spPr>
          <a:xfrm>
            <a:off x="5181600" y="0"/>
            <a:ext cx="7010400" cy="6857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070A4-019C-445F-1DE5-88A91A20C8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6938"/>
          <a:stretch/>
        </p:blipFill>
        <p:spPr>
          <a:xfrm>
            <a:off x="-1" y="1"/>
            <a:ext cx="6705597" cy="2209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BA345-69BE-E3E0-948D-8D629472F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26" y="2209800"/>
            <a:ext cx="4593574" cy="4648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9CE025-5514-0237-011B-ACFDCBB8B2EF}"/>
              </a:ext>
            </a:extLst>
          </p:cNvPr>
          <p:cNvGrpSpPr/>
          <p:nvPr/>
        </p:nvGrpSpPr>
        <p:grpSpPr>
          <a:xfrm>
            <a:off x="6850627" y="2590800"/>
            <a:ext cx="2757948" cy="2514600"/>
            <a:chOff x="7315200" y="2819400"/>
            <a:chExt cx="2514600" cy="2209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78D320-5FA1-FC88-2ABE-9C13590B1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8" t="6163" r="20705" b="4480"/>
            <a:stretch/>
          </p:blipFill>
          <p:spPr>
            <a:xfrm>
              <a:off x="7315200" y="2819400"/>
              <a:ext cx="2514600" cy="2209800"/>
            </a:xfrm>
            <a:prstGeom prst="rect">
              <a:avLst/>
            </a:prstGeom>
            <a:effectLst>
              <a:outerShdw blurRad="50800" dist="127000" dir="5400000" algn="t" rotWithShape="0">
                <a:prstClr val="black">
                  <a:alpha val="70000"/>
                </a:prstClr>
              </a:outerShdw>
            </a:effectLst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801D032-B451-352C-62DF-2E414C614DC5}"/>
                </a:ext>
              </a:extLst>
            </p:cNvPr>
            <p:cNvSpPr/>
            <p:nvPr/>
          </p:nvSpPr>
          <p:spPr>
            <a:xfrm>
              <a:off x="7422776" y="2886635"/>
              <a:ext cx="2259106" cy="1990165"/>
            </a:xfrm>
            <a:custGeom>
              <a:avLst/>
              <a:gdLst>
                <a:gd name="connsiteX0" fmla="*/ 152400 w 2259106"/>
                <a:gd name="connsiteY0" fmla="*/ 98612 h 1990165"/>
                <a:gd name="connsiteX1" fmla="*/ 1532965 w 2259106"/>
                <a:gd name="connsiteY1" fmla="*/ 0 h 1990165"/>
                <a:gd name="connsiteX2" fmla="*/ 1344706 w 2259106"/>
                <a:gd name="connsiteY2" fmla="*/ 582706 h 1990165"/>
                <a:gd name="connsiteX3" fmla="*/ 2259106 w 2259106"/>
                <a:gd name="connsiteY3" fmla="*/ 1120589 h 1990165"/>
                <a:gd name="connsiteX4" fmla="*/ 2223248 w 2259106"/>
                <a:gd name="connsiteY4" fmla="*/ 1945341 h 1990165"/>
                <a:gd name="connsiteX5" fmla="*/ 1658471 w 2259106"/>
                <a:gd name="connsiteY5" fmla="*/ 1909483 h 1990165"/>
                <a:gd name="connsiteX6" fmla="*/ 1667436 w 2259106"/>
                <a:gd name="connsiteY6" fmla="*/ 1604683 h 1990165"/>
                <a:gd name="connsiteX7" fmla="*/ 1443318 w 2259106"/>
                <a:gd name="connsiteY7" fmla="*/ 1568824 h 1990165"/>
                <a:gd name="connsiteX8" fmla="*/ 1452283 w 2259106"/>
                <a:gd name="connsiteY8" fmla="*/ 1497106 h 1990165"/>
                <a:gd name="connsiteX9" fmla="*/ 1228165 w 2259106"/>
                <a:gd name="connsiteY9" fmla="*/ 1488141 h 1990165"/>
                <a:gd name="connsiteX10" fmla="*/ 1210236 w 2259106"/>
                <a:gd name="connsiteY10" fmla="*/ 1990165 h 1990165"/>
                <a:gd name="connsiteX11" fmla="*/ 986118 w 2259106"/>
                <a:gd name="connsiteY11" fmla="*/ 1972236 h 1990165"/>
                <a:gd name="connsiteX12" fmla="*/ 1039906 w 2259106"/>
                <a:gd name="connsiteY12" fmla="*/ 842683 h 1990165"/>
                <a:gd name="connsiteX13" fmla="*/ 842683 w 2259106"/>
                <a:gd name="connsiteY13" fmla="*/ 833718 h 1990165"/>
                <a:gd name="connsiteX14" fmla="*/ 797859 w 2259106"/>
                <a:gd name="connsiteY14" fmla="*/ 887506 h 1990165"/>
                <a:gd name="connsiteX15" fmla="*/ 0 w 2259106"/>
                <a:gd name="connsiteY15" fmla="*/ 448236 h 1990165"/>
                <a:gd name="connsiteX16" fmla="*/ 152400 w 2259106"/>
                <a:gd name="connsiteY16" fmla="*/ 98612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59106" h="1990165">
                  <a:moveTo>
                    <a:pt x="152400" y="98612"/>
                  </a:moveTo>
                  <a:lnTo>
                    <a:pt x="1532965" y="0"/>
                  </a:lnTo>
                  <a:lnTo>
                    <a:pt x="1344706" y="582706"/>
                  </a:lnTo>
                  <a:lnTo>
                    <a:pt x="2259106" y="1120589"/>
                  </a:lnTo>
                  <a:lnTo>
                    <a:pt x="2223248" y="1945341"/>
                  </a:lnTo>
                  <a:lnTo>
                    <a:pt x="1658471" y="1909483"/>
                  </a:lnTo>
                  <a:lnTo>
                    <a:pt x="1667436" y="1604683"/>
                  </a:lnTo>
                  <a:lnTo>
                    <a:pt x="1443318" y="1568824"/>
                  </a:lnTo>
                  <a:lnTo>
                    <a:pt x="1452283" y="1497106"/>
                  </a:lnTo>
                  <a:lnTo>
                    <a:pt x="1228165" y="1488141"/>
                  </a:lnTo>
                  <a:lnTo>
                    <a:pt x="1210236" y="1990165"/>
                  </a:lnTo>
                  <a:lnTo>
                    <a:pt x="986118" y="1972236"/>
                  </a:lnTo>
                  <a:lnTo>
                    <a:pt x="1039906" y="842683"/>
                  </a:lnTo>
                  <a:lnTo>
                    <a:pt x="842683" y="833718"/>
                  </a:lnTo>
                  <a:lnTo>
                    <a:pt x="797859" y="887506"/>
                  </a:lnTo>
                  <a:lnTo>
                    <a:pt x="0" y="448236"/>
                  </a:lnTo>
                  <a:lnTo>
                    <a:pt x="152400" y="98612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73495E-5E7F-C22F-F7E9-69B94768FAC2}"/>
              </a:ext>
            </a:extLst>
          </p:cNvPr>
          <p:cNvGrpSpPr/>
          <p:nvPr/>
        </p:nvGrpSpPr>
        <p:grpSpPr>
          <a:xfrm>
            <a:off x="762001" y="3328626"/>
            <a:ext cx="2438400" cy="1548174"/>
            <a:chOff x="762001" y="3328626"/>
            <a:chExt cx="2438400" cy="15481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397B1F-E0E5-67CF-8499-13D7EE1CC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8" t="6163" r="20705" b="4480"/>
            <a:stretch/>
          </p:blipFill>
          <p:spPr>
            <a:xfrm>
              <a:off x="762001" y="3328626"/>
              <a:ext cx="2438400" cy="1548174"/>
            </a:xfrm>
            <a:prstGeom prst="rect">
              <a:avLst/>
            </a:prstGeom>
            <a:effectLst>
              <a:outerShdw blurRad="50800" dist="63500" dir="5400000" algn="t" rotWithShape="0">
                <a:prstClr val="black">
                  <a:alpha val="70000"/>
                </a:prstClr>
              </a:outerShdw>
              <a:reflection stA="45000" endPos="65000" dist="25400" dir="5400000" sy="-100000" algn="bl" rotWithShape="0"/>
            </a:effectLst>
            <a:scene3d>
              <a:camera prst="orthographicFront">
                <a:rot lat="1200000" lon="0" rev="0"/>
              </a:camera>
              <a:lightRig rig="threePt" dir="t"/>
            </a:scene3d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6A8F4F-01E2-52DC-6710-488A4E8A1719}"/>
                </a:ext>
              </a:extLst>
            </p:cNvPr>
            <p:cNvSpPr/>
            <p:nvPr/>
          </p:nvSpPr>
          <p:spPr>
            <a:xfrm>
              <a:off x="860612" y="3415553"/>
              <a:ext cx="2187388" cy="1308847"/>
            </a:xfrm>
            <a:custGeom>
              <a:avLst/>
              <a:gdLst>
                <a:gd name="connsiteX0" fmla="*/ 161364 w 2187388"/>
                <a:gd name="connsiteY0" fmla="*/ 53788 h 1308847"/>
                <a:gd name="connsiteX1" fmla="*/ 1488141 w 2187388"/>
                <a:gd name="connsiteY1" fmla="*/ 0 h 1308847"/>
                <a:gd name="connsiteX2" fmla="*/ 1299882 w 2187388"/>
                <a:gd name="connsiteY2" fmla="*/ 358588 h 1308847"/>
                <a:gd name="connsiteX3" fmla="*/ 2187388 w 2187388"/>
                <a:gd name="connsiteY3" fmla="*/ 726141 h 1308847"/>
                <a:gd name="connsiteX4" fmla="*/ 2160494 w 2187388"/>
                <a:gd name="connsiteY4" fmla="*/ 1281953 h 1308847"/>
                <a:gd name="connsiteX5" fmla="*/ 1613647 w 2187388"/>
                <a:gd name="connsiteY5" fmla="*/ 1264023 h 1308847"/>
                <a:gd name="connsiteX6" fmla="*/ 1622612 w 2187388"/>
                <a:gd name="connsiteY6" fmla="*/ 1048871 h 1308847"/>
                <a:gd name="connsiteX7" fmla="*/ 1416423 w 2187388"/>
                <a:gd name="connsiteY7" fmla="*/ 1039906 h 1308847"/>
                <a:gd name="connsiteX8" fmla="*/ 1434353 w 2187388"/>
                <a:gd name="connsiteY8" fmla="*/ 995082 h 1308847"/>
                <a:gd name="connsiteX9" fmla="*/ 1201270 w 2187388"/>
                <a:gd name="connsiteY9" fmla="*/ 1004047 h 1308847"/>
                <a:gd name="connsiteX10" fmla="*/ 1201270 w 2187388"/>
                <a:gd name="connsiteY10" fmla="*/ 1308847 h 1308847"/>
                <a:gd name="connsiteX11" fmla="*/ 959223 w 2187388"/>
                <a:gd name="connsiteY11" fmla="*/ 1308847 h 1308847"/>
                <a:gd name="connsiteX12" fmla="*/ 995082 w 2187388"/>
                <a:gd name="connsiteY12" fmla="*/ 555812 h 1308847"/>
                <a:gd name="connsiteX13" fmla="*/ 833717 w 2187388"/>
                <a:gd name="connsiteY13" fmla="*/ 546847 h 1308847"/>
                <a:gd name="connsiteX14" fmla="*/ 779929 w 2187388"/>
                <a:gd name="connsiteY14" fmla="*/ 582706 h 1308847"/>
                <a:gd name="connsiteX15" fmla="*/ 0 w 2187388"/>
                <a:gd name="connsiteY15" fmla="*/ 268941 h 1308847"/>
                <a:gd name="connsiteX16" fmla="*/ 161364 w 2187388"/>
                <a:gd name="connsiteY16" fmla="*/ 53788 h 130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87388" h="1308847">
                  <a:moveTo>
                    <a:pt x="161364" y="53788"/>
                  </a:moveTo>
                  <a:lnTo>
                    <a:pt x="1488141" y="0"/>
                  </a:lnTo>
                  <a:lnTo>
                    <a:pt x="1299882" y="358588"/>
                  </a:lnTo>
                  <a:lnTo>
                    <a:pt x="2187388" y="726141"/>
                  </a:lnTo>
                  <a:lnTo>
                    <a:pt x="2160494" y="1281953"/>
                  </a:lnTo>
                  <a:lnTo>
                    <a:pt x="1613647" y="1264023"/>
                  </a:lnTo>
                  <a:lnTo>
                    <a:pt x="1622612" y="1048871"/>
                  </a:lnTo>
                  <a:lnTo>
                    <a:pt x="1416423" y="1039906"/>
                  </a:lnTo>
                  <a:lnTo>
                    <a:pt x="1434353" y="995082"/>
                  </a:lnTo>
                  <a:lnTo>
                    <a:pt x="1201270" y="1004047"/>
                  </a:lnTo>
                  <a:lnTo>
                    <a:pt x="1201270" y="1308847"/>
                  </a:lnTo>
                  <a:lnTo>
                    <a:pt x="959223" y="1308847"/>
                  </a:lnTo>
                  <a:lnTo>
                    <a:pt x="995082" y="555812"/>
                  </a:lnTo>
                  <a:lnTo>
                    <a:pt x="833717" y="546847"/>
                  </a:lnTo>
                  <a:lnTo>
                    <a:pt x="779929" y="582706"/>
                  </a:lnTo>
                  <a:lnTo>
                    <a:pt x="0" y="268941"/>
                  </a:lnTo>
                  <a:lnTo>
                    <a:pt x="161364" y="53788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22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539B995-8CA5-D40B-3F88-F755742DC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965C0-3EED-93C1-5F19-03471000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758"/>
            <a:ext cx="4724400" cy="6079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D12CE-C632-33D7-F4A5-9A716F5E3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88" y="778239"/>
            <a:ext cx="4449312" cy="6079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1944C6-46A0-7A51-CCFC-F965470AF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184" y="773756"/>
            <a:ext cx="2685839" cy="60797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D233BB1-F433-499F-E85B-1155CD46B0DB}"/>
              </a:ext>
            </a:extLst>
          </p:cNvPr>
          <p:cNvSpPr txBox="1">
            <a:spLocks/>
          </p:cNvSpPr>
          <p:nvPr/>
        </p:nvSpPr>
        <p:spPr bwMode="auto">
          <a:xfrm>
            <a:off x="0" y="54113"/>
            <a:ext cx="12192000" cy="7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5-Year Updates Required by State Law</a:t>
            </a:r>
          </a:p>
        </p:txBody>
      </p:sp>
    </p:spTree>
    <p:extLst>
      <p:ext uri="{BB962C8B-B14F-4D97-AF65-F5344CB8AC3E}">
        <p14:creationId xmlns:p14="http://schemas.microsoft.com/office/powerpoint/2010/main" val="28287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72ADAE0-F75F-C9A5-D0B9-A2646F6224B7}"/>
              </a:ext>
            </a:extLst>
          </p:cNvPr>
          <p:cNvSpPr txBox="1">
            <a:spLocks/>
          </p:cNvSpPr>
          <p:nvPr/>
        </p:nvSpPr>
        <p:spPr bwMode="auto">
          <a:xfrm>
            <a:off x="0" y="140930"/>
            <a:ext cx="5386180" cy="504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New Action Agenda</a:t>
            </a:r>
          </a:p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en-US" sz="60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to feed into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annual budgeting, capital improvements planning, department work planning, new/ongoing partnerships, grant pursuits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FCEB23-AF22-71B8-2282-6892177E616F}"/>
              </a:ext>
            </a:extLst>
          </p:cNvPr>
          <p:cNvSpPr txBox="1">
            <a:spLocks/>
          </p:cNvSpPr>
          <p:nvPr/>
        </p:nvSpPr>
        <p:spPr bwMode="auto">
          <a:xfrm>
            <a:off x="0" y="914400"/>
            <a:ext cx="538618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15887" marR="0" lvl="0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FFFF00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Areas of action likely to receive the most attention and resources in the years ahead (20 of ~120)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1705F-5E67-96F7-7776-9CCEDBB10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80" y="0"/>
            <a:ext cx="68058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50D6F-50BC-E738-5202-773E7452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3333" b="33333"/>
          <a:stretch/>
        </p:blipFill>
        <p:spPr>
          <a:xfrm>
            <a:off x="0" y="5410200"/>
            <a:ext cx="532602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1AB1E12-80C8-3658-1FF6-483D25A44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ADA2B-4311-A492-99DB-9716DD697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86443"/>
            <a:ext cx="6925642" cy="46774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A78596-28BB-5C2A-9A8B-153D2C355DF9}"/>
              </a:ext>
            </a:extLst>
          </p:cNvPr>
          <p:cNvSpPr txBox="1">
            <a:spLocks/>
          </p:cNvSpPr>
          <p:nvPr/>
        </p:nvSpPr>
        <p:spPr bwMode="auto">
          <a:xfrm>
            <a:off x="0" y="54113"/>
            <a:ext cx="4114800" cy="7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Community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and Leadership 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06522-736D-E322-44CA-6D8983F5EC38}"/>
              </a:ext>
            </a:extLst>
          </p:cNvPr>
          <p:cNvSpPr txBox="1"/>
          <p:nvPr/>
        </p:nvSpPr>
        <p:spPr>
          <a:xfrm>
            <a:off x="7001842" y="0"/>
            <a:ext cx="5190158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2600" b="1">
                <a:solidFill>
                  <a:srgbClr val="FFFF66"/>
                </a:solidFill>
                <a:latin typeface="Calibri"/>
              </a:rPr>
              <a:t>CONCERNS </a:t>
            </a:r>
            <a:r>
              <a:rPr lang="en-US" sz="2600" b="1" dirty="0">
                <a:solidFill>
                  <a:srgbClr val="FFFF66"/>
                </a:solidFill>
                <a:latin typeface="Calibri"/>
              </a:rPr>
              <a:t>from Public Review: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On-street bike lanes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Preservation of trees and </a:t>
            </a:r>
            <a:br>
              <a:rPr lang="en-US" sz="2600" b="1" dirty="0">
                <a:solidFill>
                  <a:srgbClr val="7CC3D6"/>
                </a:solidFill>
                <a:latin typeface="Calibri"/>
              </a:rPr>
            </a:br>
            <a:r>
              <a:rPr lang="en-US" sz="2600" b="1" dirty="0">
                <a:solidFill>
                  <a:srgbClr val="7CC3D6"/>
                </a:solidFill>
                <a:latin typeface="Calibri"/>
              </a:rPr>
              <a:t>green spaces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More attention to homeless and realistic low-income housing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More focus on collaboration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More focus on sustainable development (denser housing, multi-use areas, alternative transportation, etc.)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More focus on affordable living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Increased bikeability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Increased access to local events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Cost to develop cottage housing</a:t>
            </a:r>
          </a:p>
        </p:txBody>
      </p:sp>
    </p:spTree>
    <p:extLst>
      <p:ext uri="{BB962C8B-B14F-4D97-AF65-F5344CB8AC3E}">
        <p14:creationId xmlns:p14="http://schemas.microsoft.com/office/powerpoint/2010/main" val="255290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3B773A-D380-8FE3-3345-902323F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4D305-ADFD-4868-4460-B11A1A547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86443"/>
            <a:ext cx="6925642" cy="46774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8B8EF4-99AE-9F61-F297-87713C2D0620}"/>
              </a:ext>
            </a:extLst>
          </p:cNvPr>
          <p:cNvSpPr txBox="1">
            <a:spLocks/>
          </p:cNvSpPr>
          <p:nvPr/>
        </p:nvSpPr>
        <p:spPr bwMode="auto">
          <a:xfrm>
            <a:off x="0" y="54113"/>
            <a:ext cx="4114800" cy="7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Community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and Leadership 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2E27A-0882-7889-45ED-8F7A910F71A7}"/>
              </a:ext>
            </a:extLst>
          </p:cNvPr>
          <p:cNvSpPr txBox="1"/>
          <p:nvPr/>
        </p:nvSpPr>
        <p:spPr>
          <a:xfrm>
            <a:off x="7001842" y="0"/>
            <a:ext cx="519015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2600" b="1">
                <a:solidFill>
                  <a:srgbClr val="FFFF66"/>
                </a:solidFill>
                <a:latin typeface="Calibri"/>
              </a:rPr>
              <a:t>CONCERNS </a:t>
            </a:r>
            <a:r>
              <a:rPr lang="en-US" sz="2600" b="1" dirty="0">
                <a:solidFill>
                  <a:srgbClr val="FFFF66"/>
                </a:solidFill>
                <a:latin typeface="Calibri"/>
              </a:rPr>
              <a:t>from Public Review: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Rooftop versus solar farms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Maintain river views (bldg height)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Use waterfront for entertainment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Enough convenience stores!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More activities for seniors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Infill before edge development </a:t>
            </a:r>
            <a:br>
              <a:rPr lang="en-US" sz="2600" b="1" dirty="0">
                <a:solidFill>
                  <a:srgbClr val="7CC3D6"/>
                </a:solidFill>
                <a:latin typeface="Calibri"/>
              </a:rPr>
            </a:br>
            <a:r>
              <a:rPr lang="en-US" sz="2600" b="1" dirty="0">
                <a:solidFill>
                  <a:srgbClr val="7CC3D6"/>
                </a:solidFill>
                <a:latin typeface="Calibri"/>
              </a:rPr>
              <a:t>or annexation (to grow)</a:t>
            </a:r>
          </a:p>
          <a:p>
            <a:pPr marL="341313" indent="-341313"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Nonconforming buildings (effect on neighborhoods, corridors)</a:t>
            </a:r>
          </a:p>
          <a:p>
            <a:pPr marL="341313" indent="-341313"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Good-paying jobs to support arts 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Mall/commercial vacancy and business types</a:t>
            </a:r>
            <a:br>
              <a:rPr lang="en-US" sz="2600" b="1" dirty="0">
                <a:solidFill>
                  <a:srgbClr val="7CC3D6"/>
                </a:solidFill>
                <a:latin typeface="Calibri"/>
              </a:rPr>
            </a:br>
            <a:r>
              <a:rPr lang="en-US" sz="2600" b="1" dirty="0">
                <a:solidFill>
                  <a:srgbClr val="7CC3D6"/>
                </a:solidFill>
                <a:latin typeface="Calibri"/>
              </a:rPr>
              <a:t>- Good quality grocery store</a:t>
            </a:r>
          </a:p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00" b="1" dirty="0">
                <a:solidFill>
                  <a:srgbClr val="7CC3D6"/>
                </a:solidFill>
                <a:latin typeface="Calibri"/>
              </a:rPr>
              <a:t>Preserve Paducah history, assets</a:t>
            </a:r>
          </a:p>
        </p:txBody>
      </p:sp>
    </p:spTree>
    <p:extLst>
      <p:ext uri="{BB962C8B-B14F-4D97-AF65-F5344CB8AC3E}">
        <p14:creationId xmlns:p14="http://schemas.microsoft.com/office/powerpoint/2010/main" val="222927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37EE2B6-36AD-55F3-80E6-5238FBC7A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3B4A1-8745-56B6-4E2A-319E91D6E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86443"/>
            <a:ext cx="6925642" cy="4677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8387-80F6-6507-B224-A3118CA3FA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037" b="8519"/>
          <a:stretch/>
        </p:blipFill>
        <p:spPr>
          <a:xfrm>
            <a:off x="7149353" y="1828800"/>
            <a:ext cx="4953000" cy="3655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C35C79-FFFD-0D5B-3F2C-FA0B7BA81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711" y="76200"/>
            <a:ext cx="6925642" cy="16472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CB67C1-6DA0-3C9D-3E24-33AAA63D069C}"/>
              </a:ext>
            </a:extLst>
          </p:cNvPr>
          <p:cNvSpPr txBox="1">
            <a:spLocks/>
          </p:cNvSpPr>
          <p:nvPr/>
        </p:nvSpPr>
        <p:spPr bwMode="auto">
          <a:xfrm>
            <a:off x="0" y="54113"/>
            <a:ext cx="4114800" cy="7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Community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and Leadership Engagement</a:t>
            </a:r>
          </a:p>
        </p:txBody>
      </p:sp>
    </p:spTree>
    <p:extLst>
      <p:ext uri="{BB962C8B-B14F-4D97-AF65-F5344CB8AC3E}">
        <p14:creationId xmlns:p14="http://schemas.microsoft.com/office/powerpoint/2010/main" val="10948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4A4951-C88F-99F9-41B7-C3DECE94F3AB}"/>
              </a:ext>
            </a:extLst>
          </p:cNvPr>
          <p:cNvSpPr txBox="1">
            <a:spLocks/>
          </p:cNvSpPr>
          <p:nvPr/>
        </p:nvSpPr>
        <p:spPr bwMode="auto">
          <a:xfrm>
            <a:off x="174460" y="-6926"/>
            <a:ext cx="10188740" cy="71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6 Comprehensive Plan Themes</a:t>
            </a:r>
          </a:p>
        </p:txBody>
      </p:sp>
      <p:pic>
        <p:nvPicPr>
          <p:cNvPr id="5" name="Graphic 4" descr="Business Growth with solid fill">
            <a:extLst>
              <a:ext uri="{FF2B5EF4-FFF2-40B4-BE49-F238E27FC236}">
                <a16:creationId xmlns:a16="http://schemas.microsoft.com/office/drawing/2014/main" id="{9E200DB9-F85E-C602-266B-01220A324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680468"/>
            <a:ext cx="1229863" cy="1229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A3974-D96A-9C70-8408-446A1BE77320}"/>
              </a:ext>
            </a:extLst>
          </p:cNvPr>
          <p:cNvSpPr txBox="1"/>
          <p:nvPr/>
        </p:nvSpPr>
        <p:spPr>
          <a:xfrm>
            <a:off x="1825744" y="762000"/>
            <a:ext cx="5181600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ts val="38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latin typeface="Calibri"/>
              </a:rPr>
              <a:t>Retain / add </a:t>
            </a:r>
            <a:br>
              <a:rPr lang="en-US" sz="3600" b="1" dirty="0">
                <a:solidFill>
                  <a:srgbClr val="7CC3D6"/>
                </a:solidFill>
                <a:latin typeface="Calibri"/>
              </a:rPr>
            </a:br>
            <a:r>
              <a:rPr lang="en-US" sz="3600" b="1" dirty="0">
                <a:solidFill>
                  <a:srgbClr val="7CC3D6"/>
                </a:solidFill>
                <a:latin typeface="Calibri"/>
              </a:rPr>
              <a:t>population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39E95-B308-9684-A33A-95E6FC3BCCFF}"/>
              </a:ext>
            </a:extLst>
          </p:cNvPr>
          <p:cNvSpPr txBox="1"/>
          <p:nvPr/>
        </p:nvSpPr>
        <p:spPr>
          <a:xfrm>
            <a:off x="5113374" y="1229380"/>
            <a:ext cx="656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2800" b="1" i="1" dirty="0">
                <a:solidFill>
                  <a:srgbClr val="FFFF99"/>
                </a:solidFill>
                <a:latin typeface="Calibri"/>
              </a:rPr>
              <a:t>More and varied housing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A85EA-67B0-A87E-CBF5-9331C459841A}"/>
              </a:ext>
            </a:extLst>
          </p:cNvPr>
          <p:cNvSpPr txBox="1"/>
          <p:nvPr/>
        </p:nvSpPr>
        <p:spPr>
          <a:xfrm>
            <a:off x="5079327" y="733451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2800" b="1" i="1" dirty="0">
                <a:solidFill>
                  <a:srgbClr val="FFFF99"/>
                </a:solidFill>
                <a:latin typeface="Calibri"/>
              </a:rPr>
              <a:t>Wider range of job options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BAFE3-65B1-8735-5002-1683D898A8A6}"/>
              </a:ext>
            </a:extLst>
          </p:cNvPr>
          <p:cNvSpPr txBox="1"/>
          <p:nvPr/>
        </p:nvSpPr>
        <p:spPr>
          <a:xfrm>
            <a:off x="1816016" y="1962835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latin typeface="Calibri"/>
              </a:rPr>
              <a:t>Safe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2E83A-B709-94BA-CF60-DF419835435C}"/>
              </a:ext>
            </a:extLst>
          </p:cNvPr>
          <p:cNvSpPr txBox="1"/>
          <p:nvPr/>
        </p:nvSpPr>
        <p:spPr>
          <a:xfrm>
            <a:off x="1763263" y="2908642"/>
            <a:ext cx="755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latin typeface="Calibri"/>
              </a:rPr>
              <a:t>Improved infrastructure (stormwater)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A4335-6AF5-D841-3A95-4CAA74D99AAC}"/>
              </a:ext>
            </a:extLst>
          </p:cNvPr>
          <p:cNvSpPr txBox="1"/>
          <p:nvPr/>
        </p:nvSpPr>
        <p:spPr>
          <a:xfrm>
            <a:off x="1763263" y="3871736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latin typeface="Calibri"/>
              </a:rPr>
              <a:t>Neighborhood / corridor revitalization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646C0-7C3D-F575-FD03-8AAC37912701}"/>
              </a:ext>
            </a:extLst>
          </p:cNvPr>
          <p:cNvSpPr txBox="1"/>
          <p:nvPr/>
        </p:nvSpPr>
        <p:spPr>
          <a:xfrm>
            <a:off x="1743808" y="4860620"/>
            <a:ext cx="1065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latin typeface="Calibri"/>
              </a:rPr>
              <a:t>Economic advantage from location + transportation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089DD-9C90-EAC4-1D18-5CB07308019A}"/>
              </a:ext>
            </a:extLst>
          </p:cNvPr>
          <p:cNvSpPr txBox="1"/>
          <p:nvPr/>
        </p:nvSpPr>
        <p:spPr>
          <a:xfrm>
            <a:off x="1713004" y="5867400"/>
            <a:ext cx="10498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latin typeface="Calibri"/>
              </a:rPr>
              <a:t>Build on arts/crafts/culture and tourism success</a:t>
            </a:r>
          </a:p>
        </p:txBody>
      </p:sp>
      <p:pic>
        <p:nvPicPr>
          <p:cNvPr id="21" name="Graphic 20" descr="Suburban scene with solid fill">
            <a:extLst>
              <a:ext uri="{FF2B5EF4-FFF2-40B4-BE49-F238E27FC236}">
                <a16:creationId xmlns:a16="http://schemas.microsoft.com/office/drawing/2014/main" id="{D1744511-8F82-F455-D5AC-BA56EA412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130" y="3733800"/>
            <a:ext cx="914400" cy="914400"/>
          </a:xfrm>
          <a:prstGeom prst="rect">
            <a:avLst/>
          </a:prstGeom>
        </p:spPr>
      </p:pic>
      <p:pic>
        <p:nvPicPr>
          <p:cNvPr id="28" name="Graphic 27" descr="Easel with solid fill">
            <a:extLst>
              <a:ext uri="{FF2B5EF4-FFF2-40B4-BE49-F238E27FC236}">
                <a16:creationId xmlns:a16="http://schemas.microsoft.com/office/drawing/2014/main" id="{7EB12D63-345C-607B-939D-E24116A67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6161" y="5685362"/>
            <a:ext cx="984339" cy="984339"/>
          </a:xfrm>
          <a:prstGeom prst="rect">
            <a:avLst/>
          </a:prstGeom>
        </p:spPr>
      </p:pic>
      <p:pic>
        <p:nvPicPr>
          <p:cNvPr id="32" name="Graphic 31" descr="Bank with solid fill">
            <a:extLst>
              <a:ext uri="{FF2B5EF4-FFF2-40B4-BE49-F238E27FC236}">
                <a16:creationId xmlns:a16="http://schemas.microsoft.com/office/drawing/2014/main" id="{92962621-962C-013A-02EB-76C6BA3AB1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130" y="1828800"/>
            <a:ext cx="914400" cy="914400"/>
          </a:xfrm>
          <a:prstGeom prst="rect">
            <a:avLst/>
          </a:prstGeom>
        </p:spPr>
      </p:pic>
      <p:pic>
        <p:nvPicPr>
          <p:cNvPr id="36" name="Graphic 35" descr="Truck with solid fill">
            <a:extLst>
              <a:ext uri="{FF2B5EF4-FFF2-40B4-BE49-F238E27FC236}">
                <a16:creationId xmlns:a16="http://schemas.microsoft.com/office/drawing/2014/main" id="{CD0AED97-9EEB-3FA6-AEC0-E72E843758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1130" y="4724400"/>
            <a:ext cx="914400" cy="914400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CF25B37A-2E04-1A20-4894-4E4227FBF4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0002" y="2860944"/>
            <a:ext cx="796656" cy="7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8E6C4E8-E6B5-40BC-4D6E-4A58647E4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91500-1137-7541-1335-222538687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812CC-E0A9-F52E-1DEE-CBEF06B3C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9705" r="12845"/>
          <a:stretch/>
        </p:blipFill>
        <p:spPr>
          <a:xfrm>
            <a:off x="1" y="0"/>
            <a:ext cx="1218969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5774D70-3193-4EDD-A2CD-31848A42F93E}"/>
              </a:ext>
            </a:extLst>
          </p:cNvPr>
          <p:cNvSpPr txBox="1">
            <a:spLocks/>
          </p:cNvSpPr>
          <p:nvPr/>
        </p:nvSpPr>
        <p:spPr bwMode="auto">
          <a:xfrm>
            <a:off x="2308" y="6172200"/>
            <a:ext cx="1218969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Midpoint projection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73,868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 county residents by 2040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5B838-C0A2-0B2B-0B5C-4AD78758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066" y="0"/>
            <a:ext cx="9921868" cy="627011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ADA4495-0803-8E86-38D5-E4A656AC1E36}"/>
              </a:ext>
            </a:extLst>
          </p:cNvPr>
          <p:cNvSpPr/>
          <p:nvPr/>
        </p:nvSpPr>
        <p:spPr>
          <a:xfrm>
            <a:off x="9025128" y="5916168"/>
            <a:ext cx="609600" cy="2394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647843-9950-3C6A-9BBD-958F6C333525}"/>
              </a:ext>
            </a:extLst>
          </p:cNvPr>
          <p:cNvGrpSpPr/>
          <p:nvPr/>
        </p:nvGrpSpPr>
        <p:grpSpPr>
          <a:xfrm>
            <a:off x="8839200" y="990600"/>
            <a:ext cx="4343400" cy="829547"/>
            <a:chOff x="8867718" y="988059"/>
            <a:chExt cx="4343400" cy="829547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5A900E7B-B51B-2EF1-DBD4-B6F546244D69}"/>
                </a:ext>
              </a:extLst>
            </p:cNvPr>
            <p:cNvSpPr/>
            <p:nvPr/>
          </p:nvSpPr>
          <p:spPr>
            <a:xfrm rot="4505668">
              <a:off x="10577295" y="231646"/>
              <a:ext cx="829547" cy="2342373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07DFCC-DBBB-8ECC-F779-AF6459284047}"/>
                </a:ext>
              </a:extLst>
            </p:cNvPr>
            <p:cNvSpPr txBox="1"/>
            <p:nvPr/>
          </p:nvSpPr>
          <p:spPr>
            <a:xfrm rot="20679601">
              <a:off x="8867718" y="1205073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Aft>
                  <a:spcPts val="600"/>
                </a:spcAft>
                <a:buClr>
                  <a:srgbClr val="FFFF00"/>
                </a:buClr>
                <a:buSzTx/>
                <a:tabLst/>
                <a:defRPr/>
              </a:pPr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Calibri"/>
                </a:rPr>
                <a:t>8.8% by 2040 vs 3.9%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1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812CC-E0A9-F52E-1DEE-CBEF06B3C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9705" r="12845"/>
          <a:stretch/>
        </p:blipFill>
        <p:spPr>
          <a:xfrm>
            <a:off x="1" y="0"/>
            <a:ext cx="1218969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5774D70-3193-4EDD-A2CD-31848A42F93E}"/>
              </a:ext>
            </a:extLst>
          </p:cNvPr>
          <p:cNvSpPr txBox="1">
            <a:spLocks/>
          </p:cNvSpPr>
          <p:nvPr/>
        </p:nvSpPr>
        <p:spPr bwMode="auto">
          <a:xfrm>
            <a:off x="-73893" y="6172200"/>
            <a:ext cx="1234209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City projection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29,547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 by 2040 if still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40%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j-ea"/>
                <a:cs typeface="Calibri" pitchFamily="34" charset="0"/>
              </a:rPr>
              <a:t> of County total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5B838-C0A2-0B2B-0B5C-4AD78758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066" y="0"/>
            <a:ext cx="9921868" cy="627011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ADA4495-0803-8E86-38D5-E4A656AC1E36}"/>
              </a:ext>
            </a:extLst>
          </p:cNvPr>
          <p:cNvSpPr/>
          <p:nvPr/>
        </p:nvSpPr>
        <p:spPr>
          <a:xfrm>
            <a:off x="9025128" y="5916168"/>
            <a:ext cx="609600" cy="2394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459E8B-5374-5798-AB43-948C6C77A4BB}"/>
              </a:ext>
            </a:extLst>
          </p:cNvPr>
          <p:cNvGrpSpPr/>
          <p:nvPr/>
        </p:nvGrpSpPr>
        <p:grpSpPr>
          <a:xfrm rot="545415">
            <a:off x="9552499" y="5454315"/>
            <a:ext cx="762000" cy="457200"/>
            <a:chOff x="9683785" y="5239828"/>
            <a:chExt cx="762000" cy="45720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5A900E7B-B51B-2EF1-DBD4-B6F546244D69}"/>
                </a:ext>
              </a:extLst>
            </p:cNvPr>
            <p:cNvSpPr/>
            <p:nvPr/>
          </p:nvSpPr>
          <p:spPr>
            <a:xfrm rot="3197443">
              <a:off x="9814140" y="5146706"/>
              <a:ext cx="457200" cy="64344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29995A-BE4B-30F8-7221-3531CAC0A6B6}"/>
                </a:ext>
              </a:extLst>
            </p:cNvPr>
            <p:cNvSpPr txBox="1"/>
            <p:nvPr/>
          </p:nvSpPr>
          <p:spPr>
            <a:xfrm rot="19372848">
              <a:off x="9683785" y="5312339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28,198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284F6F-F47B-1B11-9730-DF0F3DD38464}"/>
              </a:ext>
            </a:extLst>
          </p:cNvPr>
          <p:cNvGrpSpPr/>
          <p:nvPr/>
        </p:nvGrpSpPr>
        <p:grpSpPr>
          <a:xfrm>
            <a:off x="8839200" y="990600"/>
            <a:ext cx="4343400" cy="829547"/>
            <a:chOff x="8867718" y="988059"/>
            <a:chExt cx="4343400" cy="829547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8B1D21D-F939-9BB6-A3C5-D22653B4540B}"/>
                </a:ext>
              </a:extLst>
            </p:cNvPr>
            <p:cNvSpPr/>
            <p:nvPr/>
          </p:nvSpPr>
          <p:spPr>
            <a:xfrm rot="4505668">
              <a:off x="10577295" y="231646"/>
              <a:ext cx="829547" cy="2342373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6B4FE4-71E4-A8A8-F0A8-821DE41957E5}"/>
                </a:ext>
              </a:extLst>
            </p:cNvPr>
            <p:cNvSpPr txBox="1"/>
            <p:nvPr/>
          </p:nvSpPr>
          <p:spPr>
            <a:xfrm rot="20679601">
              <a:off x="8867718" y="1205073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Aft>
                  <a:spcPts val="600"/>
                </a:spcAft>
                <a:buClr>
                  <a:srgbClr val="FFFF00"/>
                </a:buClr>
                <a:buSzTx/>
                <a:tabLst/>
                <a:defRPr/>
              </a:pPr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Calibri"/>
                </a:rPr>
                <a:t>8.8% by 2040 vs 3.9%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9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91F9D-D63E-685B-630E-5CCE59426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26515" b="22610"/>
          <a:stretch/>
        </p:blipFill>
        <p:spPr>
          <a:xfrm>
            <a:off x="1269499" y="4980677"/>
            <a:ext cx="3785602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F98AD4-AFED-A17B-ECF7-7D7A1B8E6BA6}"/>
              </a:ext>
            </a:extLst>
          </p:cNvPr>
          <p:cNvSpPr txBox="1"/>
          <p:nvPr/>
        </p:nvSpPr>
        <p:spPr>
          <a:xfrm>
            <a:off x="762000" y="6122313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Housing &amp; Neighborhoods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4A4951-C88F-99F9-41B7-C3DECE94F3AB}"/>
              </a:ext>
            </a:extLst>
          </p:cNvPr>
          <p:cNvSpPr txBox="1">
            <a:spLocks/>
          </p:cNvSpPr>
          <p:nvPr/>
        </p:nvSpPr>
        <p:spPr bwMode="auto">
          <a:xfrm>
            <a:off x="0" y="76200"/>
            <a:ext cx="12192000" cy="7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 pitchFamily="34" charset="0"/>
              </a:rPr>
              <a:t>6 Comprehensive Plan Topic Sections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65EE9-C081-7C17-AA39-45054A0EE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" t="4015" r="-292" b="30825"/>
          <a:stretch/>
        </p:blipFill>
        <p:spPr>
          <a:xfrm>
            <a:off x="6816860" y="4691903"/>
            <a:ext cx="3785603" cy="1645854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F0EE3-ED12-0115-4572-7972E0CD90E7}"/>
              </a:ext>
            </a:extLst>
          </p:cNvPr>
          <p:cNvSpPr txBox="1"/>
          <p:nvPr/>
        </p:nvSpPr>
        <p:spPr>
          <a:xfrm>
            <a:off x="6816859" y="5988236"/>
            <a:ext cx="4308341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Recreation &amp; Amenities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DC110-A15D-1B76-4679-1EA23D2BE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/>
          <a:stretch/>
        </p:blipFill>
        <p:spPr>
          <a:xfrm>
            <a:off x="6816860" y="2838261"/>
            <a:ext cx="3785603" cy="16308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E26871-E44D-C4A6-DA85-6D964D8DDA98}"/>
              </a:ext>
            </a:extLst>
          </p:cNvPr>
          <p:cNvSpPr txBox="1"/>
          <p:nvPr/>
        </p:nvSpPr>
        <p:spPr>
          <a:xfrm>
            <a:off x="6816859" y="4096831"/>
            <a:ext cx="4293102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Economic Development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2EB72-BD38-506B-151E-7BE7C3879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r="18019"/>
          <a:stretch/>
        </p:blipFill>
        <p:spPr>
          <a:xfrm>
            <a:off x="6816861" y="917107"/>
            <a:ext cx="3785602" cy="1660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0B43D9-5D69-9391-4C67-304168A1A6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" b="1893"/>
          <a:stretch/>
        </p:blipFill>
        <p:spPr>
          <a:xfrm>
            <a:off x="1269499" y="917107"/>
            <a:ext cx="3785602" cy="1786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08843D-6496-D850-C77D-14DA3B5899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b="8314"/>
          <a:stretch/>
        </p:blipFill>
        <p:spPr>
          <a:xfrm>
            <a:off x="1269499" y="2974507"/>
            <a:ext cx="3785602" cy="16080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175DDC-77C1-B4CE-85F4-2B65BAAC873D}"/>
              </a:ext>
            </a:extLst>
          </p:cNvPr>
          <p:cNvSpPr txBox="1"/>
          <p:nvPr/>
        </p:nvSpPr>
        <p:spPr>
          <a:xfrm>
            <a:off x="6816860" y="2219434"/>
            <a:ext cx="4293101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Transportation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19E4C9-D889-2157-1769-E95986B70EB8}"/>
              </a:ext>
            </a:extLst>
          </p:cNvPr>
          <p:cNvSpPr txBox="1"/>
          <p:nvPr/>
        </p:nvSpPr>
        <p:spPr>
          <a:xfrm>
            <a:off x="838200" y="2332884"/>
            <a:ext cx="4724400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Growth Capacity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A748F3-99DD-2FC5-9E34-6E173413E406}"/>
              </a:ext>
            </a:extLst>
          </p:cNvPr>
          <p:cNvSpPr txBox="1"/>
          <p:nvPr/>
        </p:nvSpPr>
        <p:spPr>
          <a:xfrm>
            <a:off x="838200" y="4241894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Land Use &amp; </a:t>
            </a:r>
            <a:b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</a:b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Community Character</a:t>
            </a:r>
          </a:p>
        </p:txBody>
      </p:sp>
    </p:spTree>
    <p:extLst>
      <p:ext uri="{BB962C8B-B14F-4D97-AF65-F5344CB8AC3E}">
        <p14:creationId xmlns:p14="http://schemas.microsoft.com/office/powerpoint/2010/main" val="405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C341F-B727-44A7-C96E-4400F656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85" y="0"/>
            <a:ext cx="4423150" cy="5696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1D618-9532-165A-5112-E49CC151AF7A}"/>
              </a:ext>
            </a:extLst>
          </p:cNvPr>
          <p:cNvSpPr txBox="1"/>
          <p:nvPr/>
        </p:nvSpPr>
        <p:spPr>
          <a:xfrm>
            <a:off x="-16760" y="-113262"/>
            <a:ext cx="332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Why Important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D96A0C-F3D0-A1E2-EF5C-FD6ECE3B6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392" y="533400"/>
            <a:ext cx="4404742" cy="56926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6C4F2A-55C8-BF54-33A2-C5A98D55EB38}"/>
              </a:ext>
            </a:extLst>
          </p:cNvPr>
          <p:cNvSpPr txBox="1"/>
          <p:nvPr/>
        </p:nvSpPr>
        <p:spPr>
          <a:xfrm>
            <a:off x="3111216" y="-76200"/>
            <a:ext cx="4513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Legacy      Issues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9CCA87-57B0-7134-ACEA-9E1EC8980C0C}"/>
              </a:ext>
            </a:extLst>
          </p:cNvPr>
          <p:cNvSpPr txBox="1"/>
          <p:nvPr/>
        </p:nvSpPr>
        <p:spPr>
          <a:xfrm>
            <a:off x="6801792" y="6172200"/>
            <a:ext cx="318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Action Leaders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186074-B779-2571-F992-3E6D4EE22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025" y="609600"/>
            <a:ext cx="4404742" cy="570025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AAD24E3-68BF-69EA-3B8F-E57EEC656848}"/>
              </a:ext>
            </a:extLst>
          </p:cNvPr>
          <p:cNvSpPr txBox="1">
            <a:spLocks/>
          </p:cNvSpPr>
          <p:nvPr/>
        </p:nvSpPr>
        <p:spPr bwMode="auto">
          <a:xfrm>
            <a:off x="174460" y="6206878"/>
            <a:ext cx="3635540" cy="64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  <a:cs typeface="Calibri" pitchFamily="34" charset="0"/>
              </a:rPr>
              <a:t>Plan Structure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Calibri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06573D-3E2B-D558-E771-C0000C38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4879" y="209903"/>
            <a:ext cx="4397121" cy="570025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FFAACE-13AF-4127-8D22-A9E9A67C86E3}"/>
              </a:ext>
            </a:extLst>
          </p:cNvPr>
          <p:cNvSpPr txBox="1"/>
          <p:nvPr/>
        </p:nvSpPr>
        <p:spPr>
          <a:xfrm>
            <a:off x="9011592" y="5791200"/>
            <a:ext cx="318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600" b="1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Partners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EB995-53C9-3716-1091-3C727E068545}"/>
              </a:ext>
            </a:extLst>
          </p:cNvPr>
          <p:cNvSpPr txBox="1"/>
          <p:nvPr/>
        </p:nvSpPr>
        <p:spPr>
          <a:xfrm>
            <a:off x="-176230" y="5579702"/>
            <a:ext cx="34658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FFFF00"/>
              </a:buClr>
              <a:buSzTx/>
              <a:tabLst/>
              <a:defRPr/>
            </a:pPr>
            <a:r>
              <a:rPr lang="en-US" sz="3400" b="1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3553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Theme 9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073B5"/>
      </a:accent1>
      <a:accent2>
        <a:srgbClr val="3AC6A1"/>
      </a:accent2>
      <a:accent3>
        <a:srgbClr val="4073B5"/>
      </a:accent3>
      <a:accent4>
        <a:srgbClr val="3AC6A1"/>
      </a:accent4>
      <a:accent5>
        <a:srgbClr val="4073B5"/>
      </a:accent5>
      <a:accent6>
        <a:srgbClr val="3AC6A1"/>
      </a:accent6>
      <a:hlink>
        <a:srgbClr val="FFFFFF"/>
      </a:hlink>
      <a:folHlink>
        <a:srgbClr val="FFFFFF"/>
      </a:folHlink>
    </a:clrScheme>
    <a:fontScheme name="Custom 5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Theme 9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073B5"/>
      </a:accent1>
      <a:accent2>
        <a:srgbClr val="3AC6A1"/>
      </a:accent2>
      <a:accent3>
        <a:srgbClr val="4073B5"/>
      </a:accent3>
      <a:accent4>
        <a:srgbClr val="3AC6A1"/>
      </a:accent4>
      <a:accent5>
        <a:srgbClr val="4073B5"/>
      </a:accent5>
      <a:accent6>
        <a:srgbClr val="3AC6A1"/>
      </a:accent6>
      <a:hlink>
        <a:srgbClr val="FFFFFF"/>
      </a:hlink>
      <a:folHlink>
        <a:srgbClr val="FFFFFF"/>
      </a:folHlink>
    </a:clrScheme>
    <a:fontScheme name="Custom 5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Theme 9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073B5"/>
      </a:accent1>
      <a:accent2>
        <a:srgbClr val="3AC6A1"/>
      </a:accent2>
      <a:accent3>
        <a:srgbClr val="4073B5"/>
      </a:accent3>
      <a:accent4>
        <a:srgbClr val="3AC6A1"/>
      </a:accent4>
      <a:accent5>
        <a:srgbClr val="4073B5"/>
      </a:accent5>
      <a:accent6>
        <a:srgbClr val="3AC6A1"/>
      </a:accent6>
      <a:hlink>
        <a:srgbClr val="FFFFFF"/>
      </a:hlink>
      <a:folHlink>
        <a:srgbClr val="FFFFFF"/>
      </a:folHlink>
    </a:clrScheme>
    <a:fontScheme name="Custom 5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11086</TotalTime>
  <Words>641</Words>
  <Application>Microsoft Office PowerPoint</Application>
  <PresentationFormat>Widescreen</PresentationFormat>
  <Paragraphs>134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Adobe Gothic Std B</vt:lpstr>
      <vt:lpstr>Arial</vt:lpstr>
      <vt:lpstr>Arial Black</vt:lpstr>
      <vt:lpstr>Calibri</vt:lpstr>
      <vt:lpstr>Century Gothic</vt:lpstr>
      <vt:lpstr>Myriad pro</vt:lpstr>
      <vt:lpstr>Roboto</vt:lpstr>
      <vt:lpstr>Roboto Condensed</vt:lpstr>
      <vt:lpstr>Wingdings</vt:lpstr>
      <vt:lpstr>Wingdings 3</vt:lpstr>
      <vt:lpstr>2_Office Theme</vt:lpstr>
      <vt:lpstr>1_Office Theme</vt:lpstr>
      <vt:lpstr>Office Theme</vt:lpstr>
      <vt:lpstr>2_Custom Design</vt:lpstr>
      <vt:lpstr>4_Custom Design</vt:lpstr>
      <vt:lpstr>5_Custom Design</vt:lpstr>
      <vt:lpstr>1_Ion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Nunez</dc:creator>
  <cp:lastModifiedBy>Gary Mitchell</cp:lastModifiedBy>
  <cp:revision>1235</cp:revision>
  <cp:lastPrinted>2017-11-07T14:45:49Z</cp:lastPrinted>
  <dcterms:created xsi:type="dcterms:W3CDTF">2014-01-28T19:48:16Z</dcterms:created>
  <dcterms:modified xsi:type="dcterms:W3CDTF">2024-11-18T16:54:26Z</dcterms:modified>
</cp:coreProperties>
</file>